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306" r:id="rId2"/>
    <p:sldId id="296" r:id="rId3"/>
    <p:sldId id="294" r:id="rId4"/>
    <p:sldId id="263" r:id="rId5"/>
    <p:sldId id="266" r:id="rId6"/>
    <p:sldId id="267" r:id="rId7"/>
    <p:sldId id="265" r:id="rId8"/>
    <p:sldId id="27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</p:showPr>
  <p:clrMru>
    <a:srgbClr val="21C9FF"/>
    <a:srgbClr val="FF150C"/>
    <a:srgbClr val="FFE11E"/>
    <a:srgbClr val="FF720B"/>
    <a:srgbClr val="FFFF00"/>
    <a:srgbClr val="C0C0C0"/>
    <a:srgbClr val="DFC12B"/>
    <a:srgbClr val="708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60" d="100"/>
          <a:sy n="60" d="100"/>
        </p:scale>
        <p:origin x="-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0" charset="0"/>
              </a:defRPr>
            </a:lvl1pPr>
          </a:lstStyle>
          <a:p>
            <a:pPr>
              <a:defRPr/>
            </a:pPr>
            <a:fld id="{21985753-662A-4C39-9A91-73A8F5F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98E1E9F-CA1F-4D60-9979-630D5AE2157A}" type="slidenum">
              <a:rPr lang="en-US" sz="1200"/>
              <a:pPr algn="r" eaLnBrk="0" hangingPunct="0"/>
              <a:t>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75F0C-1F6B-48B8-91EB-72BC2293CA83}" type="slidenum">
              <a:rPr lang="en-US" smtClean="0">
                <a:latin typeface="Times" pitchFamily="18" charset="0"/>
              </a:rPr>
              <a:pPr/>
              <a:t>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02DD7-6578-458D-853D-85CABE6C3E09}" type="slidenum">
              <a:rPr lang="en-US" smtClean="0">
                <a:latin typeface="Times" pitchFamily="18" charset="0"/>
              </a:rPr>
              <a:pPr/>
              <a:t>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72998-AE1A-436E-991D-4AF5491EC563}" type="slidenum">
              <a:rPr lang="en-US" smtClean="0">
                <a:latin typeface="Times" pitchFamily="18" charset="0"/>
              </a:rPr>
              <a:pPr/>
              <a:t>6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9CA5F-2D79-4210-B00F-F82FFCA12254}" type="slidenum">
              <a:rPr lang="en-US" smtClean="0">
                <a:latin typeface="Times" pitchFamily="18" charset="0"/>
              </a:rPr>
              <a:pPr/>
              <a:t>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89415-0AB7-4CC7-A2EA-62AA840113F6}" type="slidenum">
              <a:rPr lang="en-US" smtClean="0">
                <a:latin typeface="Times" pitchFamily="18" charset="0"/>
              </a:rPr>
              <a:pPr/>
              <a:t>8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5B8-1E9C-4173-8CF2-970123DD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7FD4-DDCE-46E0-BDE7-3824DD2A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76477-AE45-43E6-B2D3-07CA2520A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EE28-8332-4A94-8C40-99A1AF055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46737-9E8F-499E-BBA7-A45607554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3E57B-9C51-48F3-B469-D2A07217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1248-C292-4E19-AA84-1A63E6114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21A1-168E-415B-9140-1A94BD50B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59FC-9321-40C0-9765-31C8DE774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FD41F-E021-4B06-B078-38F7C8C9C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42ED-606D-41CD-96EC-1D3874C24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80" charset="0"/>
              </a:defRPr>
            </a:lvl1pPr>
          </a:lstStyle>
          <a:p>
            <a:pPr>
              <a:defRPr/>
            </a:pPr>
            <a:fld id="{4AB6D7E0-5775-4B00-86B1-E093E03FC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DFD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doni MT Black" pitchFamily="18" charset="0"/>
              </a:rPr>
              <a:t>NEURON TRIVIA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343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E235"/>
                </a:solidFill>
                <a:latin typeface="Times-Roman"/>
              </a:rPr>
              <a:t>About how many neurons are in the human brain?</a:t>
            </a:r>
            <a:endParaRPr lang="en-US">
              <a:solidFill>
                <a:srgbClr val="0000FF"/>
              </a:solidFill>
              <a:latin typeface="Times-Roman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1628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-Roman"/>
              </a:rPr>
              <a:t>100 billion</a:t>
            </a:r>
            <a:endParaRPr lang="en-US" sz="2000">
              <a:solidFill>
                <a:srgbClr val="FF0000"/>
              </a:solidFill>
              <a:latin typeface="Times-Roman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162800" y="487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-Roman"/>
              </a:rPr>
              <a:t>1 billion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86600" y="5410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Times-Roman"/>
              </a:rPr>
              <a:t>15 feet</a:t>
            </a:r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4953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E235"/>
                </a:solidFill>
                <a:latin typeface="Times-Roman"/>
              </a:rPr>
              <a:t>About how many neurons are in the spinal cord?</a:t>
            </a:r>
            <a:endParaRPr lang="en-US" sz="2000">
              <a:solidFill>
                <a:srgbClr val="FFE235"/>
              </a:solidFill>
              <a:latin typeface="Times-Roman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0" y="5486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E235"/>
                </a:solidFill>
                <a:latin typeface="Times-Roman"/>
              </a:rPr>
              <a:t>About how long is the longest axon in the world?</a:t>
            </a:r>
            <a:endParaRPr lang="en-US" sz="2000">
              <a:solidFill>
                <a:srgbClr val="0000FF"/>
              </a:solidFill>
              <a:latin typeface="Times-Roman"/>
            </a:endParaRPr>
          </a:p>
        </p:txBody>
      </p:sp>
      <p:pic>
        <p:nvPicPr>
          <p:cNvPr id="5223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914400"/>
            <a:ext cx="2743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16"/>
          <p:cNvSpPr>
            <a:spLocks noChangeArrowheads="1"/>
          </p:cNvSpPr>
          <p:nvPr/>
        </p:nvSpPr>
        <p:spPr bwMode="auto">
          <a:xfrm>
            <a:off x="935038" y="3097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52235" name="Picture 17" descr="COV7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791982">
            <a:off x="304800" y="838200"/>
            <a:ext cx="2343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8"/>
          <p:cNvPicPr>
            <a:picLocks noChangeAspect="1" noChangeArrowheads="1"/>
          </p:cNvPicPr>
          <p:nvPr/>
        </p:nvPicPr>
        <p:blipFill>
          <a:blip r:embed="rId5"/>
          <a:srcRect l="32654" t="42079" r="8163"/>
          <a:stretch>
            <a:fillRect/>
          </a:stretch>
        </p:blipFill>
        <p:spPr bwMode="auto">
          <a:xfrm>
            <a:off x="6019800" y="914400"/>
            <a:ext cx="2209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0" y="5943600"/>
            <a:ext cx="458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E235"/>
                </a:solidFill>
              </a:rPr>
              <a:t>In which animal would you find it?</a:t>
            </a:r>
            <a:endParaRPr lang="en-US" i="1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343400" y="5943600"/>
            <a:ext cx="460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 a giraffe - from its toe to its neck.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60" grpId="0" autoUpdateAnimBg="0"/>
      <p:bldP spid="23561" grpId="0" autoUpdateAnimBg="0"/>
      <p:bldP spid="23563" grpId="0" autoUpdateAnimBg="0"/>
      <p:bldP spid="23564" grpId="0" autoUpdateAnimBg="0"/>
      <p:bldP spid="23566" grpId="0" autoUpdateAnimBg="0"/>
      <p:bldP spid="36877" grpId="0"/>
      <p:bldP spid="36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7"/>
          <p:cNvSpPr>
            <a:spLocks noChangeArrowheads="1"/>
          </p:cNvSpPr>
          <p:nvPr/>
        </p:nvSpPr>
        <p:spPr bwMode="auto">
          <a:xfrm>
            <a:off x="0" y="1066800"/>
            <a:ext cx="9144000" cy="5486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5603" name="Picture 5" descr="level06neur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6324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066800" y="15240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DF120A"/>
                </a:solidFill>
              </a:rPr>
              <a:t>stimulus</a:t>
            </a:r>
            <a:endParaRPr lang="en-US">
              <a:solidFill>
                <a:srgbClr val="DF120A"/>
              </a:solidFill>
            </a:endParaRP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2362200" y="1752600"/>
            <a:ext cx="304800" cy="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Freeform 15"/>
          <p:cNvSpPr>
            <a:spLocks/>
          </p:cNvSpPr>
          <p:nvPr/>
        </p:nvSpPr>
        <p:spPr bwMode="auto">
          <a:xfrm>
            <a:off x="2228850" y="1816100"/>
            <a:ext cx="2457450" cy="3573463"/>
          </a:xfrm>
          <a:custGeom>
            <a:avLst/>
            <a:gdLst>
              <a:gd name="T0" fmla="*/ 753527473 w 1548"/>
              <a:gd name="T1" fmla="*/ 0 h 2251"/>
              <a:gd name="T2" fmla="*/ 829132137 w 1548"/>
              <a:gd name="T3" fmla="*/ 206652801 h 2251"/>
              <a:gd name="T4" fmla="*/ 866933873 w 1548"/>
              <a:gd name="T5" fmla="*/ 320059055 h 2251"/>
              <a:gd name="T6" fmla="*/ 942538537 w 1548"/>
              <a:gd name="T7" fmla="*/ 433466946 h 2251"/>
              <a:gd name="T8" fmla="*/ 1207154066 w 1548"/>
              <a:gd name="T9" fmla="*/ 602316571 h 2251"/>
              <a:gd name="T10" fmla="*/ 1827114292 w 1548"/>
              <a:gd name="T11" fmla="*/ 698084068 h 2251"/>
              <a:gd name="T12" fmla="*/ 2091729821 w 1548"/>
              <a:gd name="T13" fmla="*/ 715724363 h 2251"/>
              <a:gd name="T14" fmla="*/ 2147483647 w 1548"/>
              <a:gd name="T15" fmla="*/ 866933892 h 2251"/>
              <a:gd name="T16" fmla="*/ 2147483647 w 1548"/>
              <a:gd name="T17" fmla="*/ 960180440 h 2251"/>
              <a:gd name="T18" fmla="*/ 2147483647 w 1548"/>
              <a:gd name="T19" fmla="*/ 1035785105 h 2251"/>
              <a:gd name="T20" fmla="*/ 2147483647 w 1548"/>
              <a:gd name="T21" fmla="*/ 1131549427 h 2251"/>
              <a:gd name="T22" fmla="*/ 2147483647 w 1548"/>
              <a:gd name="T23" fmla="*/ 1186992848 h 2251"/>
              <a:gd name="T24" fmla="*/ 2147483647 w 1548"/>
              <a:gd name="T25" fmla="*/ 1280239396 h 2251"/>
              <a:gd name="T26" fmla="*/ 2147483647 w 1548"/>
              <a:gd name="T27" fmla="*/ 1393647187 h 2251"/>
              <a:gd name="T28" fmla="*/ 2147483647 w 1548"/>
              <a:gd name="T29" fmla="*/ 1544856518 h 2251"/>
              <a:gd name="T30" fmla="*/ 2147483647 w 1548"/>
              <a:gd name="T31" fmla="*/ 1582658057 h 2251"/>
              <a:gd name="T32" fmla="*/ 2147483647 w 1548"/>
              <a:gd name="T33" fmla="*/ 1696066245 h 2251"/>
              <a:gd name="T34" fmla="*/ 2147483647 w 1548"/>
              <a:gd name="T35" fmla="*/ 1771670911 h 2251"/>
              <a:gd name="T36" fmla="*/ 2147483647 w 1548"/>
              <a:gd name="T37" fmla="*/ 1940520536 h 2251"/>
              <a:gd name="T38" fmla="*/ 2147483647 w 1548"/>
              <a:gd name="T39" fmla="*/ 2147483647 h 2251"/>
              <a:gd name="T40" fmla="*/ 2147483647 w 1548"/>
              <a:gd name="T41" fmla="*/ 2147483647 h 2251"/>
              <a:gd name="T42" fmla="*/ 2147483647 w 1548"/>
              <a:gd name="T43" fmla="*/ 2147483647 h 2251"/>
              <a:gd name="T44" fmla="*/ 2147483647 w 1548"/>
              <a:gd name="T45" fmla="*/ 2147483647 h 2251"/>
              <a:gd name="T46" fmla="*/ 2147483647 w 1548"/>
              <a:gd name="T47" fmla="*/ 2147483647 h 2251"/>
              <a:gd name="T48" fmla="*/ 2147483647 w 1548"/>
              <a:gd name="T49" fmla="*/ 2147483647 h 2251"/>
              <a:gd name="T50" fmla="*/ 1940520494 w 1548"/>
              <a:gd name="T51" fmla="*/ 2147483647 h 2251"/>
              <a:gd name="T52" fmla="*/ 1771670872 w 1548"/>
              <a:gd name="T53" fmla="*/ 2147483647 h 2251"/>
              <a:gd name="T54" fmla="*/ 1602819266 w 1548"/>
              <a:gd name="T55" fmla="*/ 2147483647 h 2251"/>
              <a:gd name="T56" fmla="*/ 1376005275 w 1548"/>
              <a:gd name="T57" fmla="*/ 2147483647 h 2251"/>
              <a:gd name="T58" fmla="*/ 1262597486 w 1548"/>
              <a:gd name="T59" fmla="*/ 2147483647 h 2251"/>
              <a:gd name="T60" fmla="*/ 1186992822 w 1548"/>
              <a:gd name="T61" fmla="*/ 2147483647 h 2251"/>
              <a:gd name="T62" fmla="*/ 1111388159 w 1548"/>
              <a:gd name="T63" fmla="*/ 2147483647 h 2251"/>
              <a:gd name="T64" fmla="*/ 1035783495 w 1548"/>
              <a:gd name="T65" fmla="*/ 2147483647 h 2251"/>
              <a:gd name="T66" fmla="*/ 942538537 w 1548"/>
              <a:gd name="T67" fmla="*/ 2147483647 h 2251"/>
              <a:gd name="T68" fmla="*/ 829132137 w 1548"/>
              <a:gd name="T69" fmla="*/ 2147483647 h 2251"/>
              <a:gd name="T70" fmla="*/ 715724348 w 1548"/>
              <a:gd name="T71" fmla="*/ 2147483647 h 2251"/>
              <a:gd name="T72" fmla="*/ 660280928 w 1548"/>
              <a:gd name="T73" fmla="*/ 2147483647 h 2251"/>
              <a:gd name="T74" fmla="*/ 302418754 w 1548"/>
              <a:gd name="T75" fmla="*/ 2147483647 h 2251"/>
              <a:gd name="T76" fmla="*/ 95765932 w 1548"/>
              <a:gd name="T77" fmla="*/ 2147483647 h 2251"/>
              <a:gd name="T78" fmla="*/ 0 w 1548"/>
              <a:gd name="T79" fmla="*/ 2147483647 h 22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48"/>
              <a:gd name="T121" fmla="*/ 0 h 2251"/>
              <a:gd name="T122" fmla="*/ 1548 w 1548"/>
              <a:gd name="T123" fmla="*/ 2251 h 225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48" h="2251">
                <a:moveTo>
                  <a:pt x="299" y="0"/>
                </a:moveTo>
                <a:cubicBezTo>
                  <a:pt x="306" y="35"/>
                  <a:pt x="315" y="50"/>
                  <a:pt x="329" y="82"/>
                </a:cubicBezTo>
                <a:cubicBezTo>
                  <a:pt x="335" y="96"/>
                  <a:pt x="335" y="113"/>
                  <a:pt x="344" y="127"/>
                </a:cubicBezTo>
                <a:cubicBezTo>
                  <a:pt x="354" y="142"/>
                  <a:pt x="374" y="172"/>
                  <a:pt x="374" y="172"/>
                </a:cubicBezTo>
                <a:cubicBezTo>
                  <a:pt x="386" y="210"/>
                  <a:pt x="439" y="227"/>
                  <a:pt x="479" y="239"/>
                </a:cubicBezTo>
                <a:cubicBezTo>
                  <a:pt x="570" y="265"/>
                  <a:pt x="620" y="270"/>
                  <a:pt x="725" y="277"/>
                </a:cubicBezTo>
                <a:cubicBezTo>
                  <a:pt x="760" y="279"/>
                  <a:pt x="795" y="281"/>
                  <a:pt x="830" y="284"/>
                </a:cubicBezTo>
                <a:cubicBezTo>
                  <a:pt x="877" y="299"/>
                  <a:pt x="917" y="329"/>
                  <a:pt x="965" y="344"/>
                </a:cubicBezTo>
                <a:cubicBezTo>
                  <a:pt x="989" y="360"/>
                  <a:pt x="1013" y="365"/>
                  <a:pt x="1039" y="381"/>
                </a:cubicBezTo>
                <a:cubicBezTo>
                  <a:pt x="1054" y="390"/>
                  <a:pt x="1084" y="411"/>
                  <a:pt x="1084" y="411"/>
                </a:cubicBezTo>
                <a:cubicBezTo>
                  <a:pt x="1099" y="455"/>
                  <a:pt x="1080" y="415"/>
                  <a:pt x="1114" y="449"/>
                </a:cubicBezTo>
                <a:cubicBezTo>
                  <a:pt x="1120" y="455"/>
                  <a:pt x="1122" y="465"/>
                  <a:pt x="1129" y="471"/>
                </a:cubicBezTo>
                <a:cubicBezTo>
                  <a:pt x="1161" y="499"/>
                  <a:pt x="1164" y="498"/>
                  <a:pt x="1196" y="508"/>
                </a:cubicBezTo>
                <a:cubicBezTo>
                  <a:pt x="1225" y="530"/>
                  <a:pt x="1242" y="544"/>
                  <a:pt x="1279" y="553"/>
                </a:cubicBezTo>
                <a:cubicBezTo>
                  <a:pt x="1305" y="580"/>
                  <a:pt x="1335" y="590"/>
                  <a:pt x="1368" y="613"/>
                </a:cubicBezTo>
                <a:cubicBezTo>
                  <a:pt x="1375" y="618"/>
                  <a:pt x="1391" y="628"/>
                  <a:pt x="1391" y="628"/>
                </a:cubicBezTo>
                <a:cubicBezTo>
                  <a:pt x="1401" y="643"/>
                  <a:pt x="1410" y="658"/>
                  <a:pt x="1421" y="673"/>
                </a:cubicBezTo>
                <a:cubicBezTo>
                  <a:pt x="1428" y="683"/>
                  <a:pt x="1443" y="703"/>
                  <a:pt x="1443" y="703"/>
                </a:cubicBezTo>
                <a:cubicBezTo>
                  <a:pt x="1453" y="731"/>
                  <a:pt x="1476" y="743"/>
                  <a:pt x="1488" y="770"/>
                </a:cubicBezTo>
                <a:cubicBezTo>
                  <a:pt x="1508" y="816"/>
                  <a:pt x="1519" y="861"/>
                  <a:pt x="1548" y="905"/>
                </a:cubicBezTo>
                <a:cubicBezTo>
                  <a:pt x="1542" y="986"/>
                  <a:pt x="1547" y="1073"/>
                  <a:pt x="1473" y="1122"/>
                </a:cubicBezTo>
                <a:cubicBezTo>
                  <a:pt x="1439" y="1171"/>
                  <a:pt x="1420" y="1206"/>
                  <a:pt x="1361" y="1226"/>
                </a:cubicBezTo>
                <a:cubicBezTo>
                  <a:pt x="1300" y="1266"/>
                  <a:pt x="1228" y="1286"/>
                  <a:pt x="1159" y="1309"/>
                </a:cubicBezTo>
                <a:cubicBezTo>
                  <a:pt x="1098" y="1328"/>
                  <a:pt x="1042" y="1358"/>
                  <a:pt x="980" y="1376"/>
                </a:cubicBezTo>
                <a:cubicBezTo>
                  <a:pt x="947" y="1385"/>
                  <a:pt x="914" y="1388"/>
                  <a:pt x="882" y="1398"/>
                </a:cubicBezTo>
                <a:cubicBezTo>
                  <a:pt x="845" y="1423"/>
                  <a:pt x="815" y="1422"/>
                  <a:pt x="770" y="1428"/>
                </a:cubicBezTo>
                <a:cubicBezTo>
                  <a:pt x="748" y="1435"/>
                  <a:pt x="722" y="1439"/>
                  <a:pt x="703" y="1451"/>
                </a:cubicBezTo>
                <a:cubicBezTo>
                  <a:pt x="631" y="1491"/>
                  <a:pt x="683" y="1472"/>
                  <a:pt x="636" y="1488"/>
                </a:cubicBezTo>
                <a:cubicBezTo>
                  <a:pt x="603" y="1509"/>
                  <a:pt x="577" y="1533"/>
                  <a:pt x="546" y="1555"/>
                </a:cubicBezTo>
                <a:cubicBezTo>
                  <a:pt x="530" y="1577"/>
                  <a:pt x="509" y="1597"/>
                  <a:pt x="501" y="1623"/>
                </a:cubicBezTo>
                <a:cubicBezTo>
                  <a:pt x="483" y="1675"/>
                  <a:pt x="494" y="1654"/>
                  <a:pt x="471" y="1690"/>
                </a:cubicBezTo>
                <a:cubicBezTo>
                  <a:pt x="450" y="1754"/>
                  <a:pt x="484" y="1656"/>
                  <a:pt x="441" y="1742"/>
                </a:cubicBezTo>
                <a:cubicBezTo>
                  <a:pt x="429" y="1764"/>
                  <a:pt x="421" y="1787"/>
                  <a:pt x="411" y="1810"/>
                </a:cubicBezTo>
                <a:cubicBezTo>
                  <a:pt x="395" y="1844"/>
                  <a:pt x="394" y="1875"/>
                  <a:pt x="374" y="1907"/>
                </a:cubicBezTo>
                <a:cubicBezTo>
                  <a:pt x="362" y="1944"/>
                  <a:pt x="350" y="1978"/>
                  <a:pt x="329" y="2011"/>
                </a:cubicBezTo>
                <a:cubicBezTo>
                  <a:pt x="320" y="2045"/>
                  <a:pt x="303" y="2064"/>
                  <a:pt x="284" y="2094"/>
                </a:cubicBezTo>
                <a:cubicBezTo>
                  <a:pt x="281" y="2108"/>
                  <a:pt x="274" y="2163"/>
                  <a:pt x="262" y="2176"/>
                </a:cubicBezTo>
                <a:cubicBezTo>
                  <a:pt x="223" y="2214"/>
                  <a:pt x="163" y="2221"/>
                  <a:pt x="120" y="2251"/>
                </a:cubicBezTo>
                <a:cubicBezTo>
                  <a:pt x="90" y="2244"/>
                  <a:pt x="65" y="2238"/>
                  <a:pt x="38" y="2228"/>
                </a:cubicBezTo>
                <a:cubicBezTo>
                  <a:pt x="20" y="2202"/>
                  <a:pt x="14" y="2173"/>
                  <a:pt x="0" y="2146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Freeform 16"/>
          <p:cNvSpPr>
            <a:spLocks/>
          </p:cNvSpPr>
          <p:nvPr/>
        </p:nvSpPr>
        <p:spPr bwMode="auto">
          <a:xfrm>
            <a:off x="3119438" y="2219325"/>
            <a:ext cx="1601787" cy="1736725"/>
          </a:xfrm>
          <a:custGeom>
            <a:avLst/>
            <a:gdLst>
              <a:gd name="T0" fmla="*/ 0 w 1009"/>
              <a:gd name="T1" fmla="*/ 0 h 1094"/>
              <a:gd name="T2" fmla="*/ 189010870 w 1009"/>
              <a:gd name="T3" fmla="*/ 75604679 h 1094"/>
              <a:gd name="T4" fmla="*/ 244454326 w 1009"/>
              <a:gd name="T5" fmla="*/ 113406236 h 1094"/>
              <a:gd name="T6" fmla="*/ 302418682 w 1009"/>
              <a:gd name="T7" fmla="*/ 133567477 h 1094"/>
              <a:gd name="T8" fmla="*/ 471268362 w 1009"/>
              <a:gd name="T9" fmla="*/ 226814060 h 1094"/>
              <a:gd name="T10" fmla="*/ 622477654 w 1009"/>
              <a:gd name="T11" fmla="*/ 415824901 h 1094"/>
              <a:gd name="T12" fmla="*/ 922377073 w 1009"/>
              <a:gd name="T13" fmla="*/ 546873067 h 1094"/>
              <a:gd name="T14" fmla="*/ 1902716914 w 1009"/>
              <a:gd name="T15" fmla="*/ 849291880 h 1094"/>
              <a:gd name="T16" fmla="*/ 2147483647 w 1009"/>
              <a:gd name="T17" fmla="*/ 962699655 h 1094"/>
              <a:gd name="T18" fmla="*/ 2147483647 w 1009"/>
              <a:gd name="T19" fmla="*/ 1073586480 h 1094"/>
              <a:gd name="T20" fmla="*/ 2147483647 w 1009"/>
              <a:gd name="T21" fmla="*/ 1186992667 h 1094"/>
              <a:gd name="T22" fmla="*/ 2147483647 w 1009"/>
              <a:gd name="T23" fmla="*/ 1300400441 h 1094"/>
              <a:gd name="T24" fmla="*/ 2147483647 w 1009"/>
              <a:gd name="T25" fmla="*/ 1640620590 h 1094"/>
              <a:gd name="T26" fmla="*/ 2147483647 w 1009"/>
              <a:gd name="T27" fmla="*/ 2036286135 h 1094"/>
              <a:gd name="T28" fmla="*/ 2147172729 w 1009"/>
              <a:gd name="T29" fmla="*/ 2147483647 h 1094"/>
              <a:gd name="T30" fmla="*/ 1713706094 w 1009"/>
              <a:gd name="T31" fmla="*/ 2147483647 h 1094"/>
              <a:gd name="T32" fmla="*/ 1355843708 w 1009"/>
              <a:gd name="T33" fmla="*/ 2147483647 h 1094"/>
              <a:gd name="T34" fmla="*/ 1262597185 w 1009"/>
              <a:gd name="T35" fmla="*/ 2147483647 h 10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9"/>
              <a:gd name="T55" fmla="*/ 0 h 1094"/>
              <a:gd name="T56" fmla="*/ 1009 w 1009"/>
              <a:gd name="T57" fmla="*/ 1094 h 10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9" h="1094">
                <a:moveTo>
                  <a:pt x="0" y="0"/>
                </a:moveTo>
                <a:cubicBezTo>
                  <a:pt x="25" y="12"/>
                  <a:pt x="48" y="21"/>
                  <a:pt x="75" y="30"/>
                </a:cubicBezTo>
                <a:cubicBezTo>
                  <a:pt x="82" y="35"/>
                  <a:pt x="89" y="40"/>
                  <a:pt x="97" y="45"/>
                </a:cubicBezTo>
                <a:cubicBezTo>
                  <a:pt x="104" y="48"/>
                  <a:pt x="112" y="48"/>
                  <a:pt x="120" y="53"/>
                </a:cubicBezTo>
                <a:cubicBezTo>
                  <a:pt x="192" y="94"/>
                  <a:pt x="137" y="74"/>
                  <a:pt x="187" y="90"/>
                </a:cubicBezTo>
                <a:cubicBezTo>
                  <a:pt x="202" y="113"/>
                  <a:pt x="225" y="147"/>
                  <a:pt x="247" y="165"/>
                </a:cubicBezTo>
                <a:cubicBezTo>
                  <a:pt x="256" y="172"/>
                  <a:pt x="349" y="211"/>
                  <a:pt x="366" y="217"/>
                </a:cubicBezTo>
                <a:cubicBezTo>
                  <a:pt x="484" y="294"/>
                  <a:pt x="620" y="303"/>
                  <a:pt x="755" y="337"/>
                </a:cubicBezTo>
                <a:cubicBezTo>
                  <a:pt x="793" y="346"/>
                  <a:pt x="821" y="371"/>
                  <a:pt x="860" y="382"/>
                </a:cubicBezTo>
                <a:cubicBezTo>
                  <a:pt x="886" y="399"/>
                  <a:pt x="901" y="399"/>
                  <a:pt x="920" y="426"/>
                </a:cubicBezTo>
                <a:cubicBezTo>
                  <a:pt x="922" y="433"/>
                  <a:pt x="931" y="463"/>
                  <a:pt x="935" y="471"/>
                </a:cubicBezTo>
                <a:cubicBezTo>
                  <a:pt x="943" y="486"/>
                  <a:pt x="958" y="499"/>
                  <a:pt x="964" y="516"/>
                </a:cubicBezTo>
                <a:cubicBezTo>
                  <a:pt x="978" y="560"/>
                  <a:pt x="995" y="605"/>
                  <a:pt x="1009" y="651"/>
                </a:cubicBezTo>
                <a:cubicBezTo>
                  <a:pt x="1002" y="721"/>
                  <a:pt x="992" y="745"/>
                  <a:pt x="979" y="808"/>
                </a:cubicBezTo>
                <a:cubicBezTo>
                  <a:pt x="961" y="887"/>
                  <a:pt x="937" y="945"/>
                  <a:pt x="852" y="972"/>
                </a:cubicBezTo>
                <a:cubicBezTo>
                  <a:pt x="802" y="1005"/>
                  <a:pt x="736" y="1015"/>
                  <a:pt x="680" y="1032"/>
                </a:cubicBezTo>
                <a:cubicBezTo>
                  <a:pt x="632" y="1045"/>
                  <a:pt x="586" y="1065"/>
                  <a:pt x="538" y="1077"/>
                </a:cubicBezTo>
                <a:cubicBezTo>
                  <a:pt x="511" y="1094"/>
                  <a:pt x="524" y="1092"/>
                  <a:pt x="501" y="109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Freeform 17"/>
          <p:cNvSpPr>
            <a:spLocks/>
          </p:cNvSpPr>
          <p:nvPr/>
        </p:nvSpPr>
        <p:spPr bwMode="auto">
          <a:xfrm>
            <a:off x="2879725" y="4486275"/>
            <a:ext cx="631825" cy="428625"/>
          </a:xfrm>
          <a:custGeom>
            <a:avLst/>
            <a:gdLst>
              <a:gd name="T0" fmla="*/ 22682199 w 398"/>
              <a:gd name="T1" fmla="*/ 340221833 h 270"/>
              <a:gd name="T2" fmla="*/ 60483756 w 398"/>
              <a:gd name="T3" fmla="*/ 584676184 h 270"/>
              <a:gd name="T4" fmla="*/ 173891571 w 398"/>
              <a:gd name="T5" fmla="*/ 642638958 h 270"/>
              <a:gd name="T6" fmla="*/ 287297824 w 398"/>
              <a:gd name="T7" fmla="*/ 680442078 h 270"/>
              <a:gd name="T8" fmla="*/ 662801883 w 398"/>
              <a:gd name="T9" fmla="*/ 622477717 h 270"/>
              <a:gd name="T10" fmla="*/ 776208085 w 398"/>
              <a:gd name="T11" fmla="*/ 546873064 h 270"/>
              <a:gd name="T12" fmla="*/ 889616074 w 398"/>
              <a:gd name="T13" fmla="*/ 433466877 h 270"/>
              <a:gd name="T14" fmla="*/ 945059495 w 398"/>
              <a:gd name="T15" fmla="*/ 322579953 h 270"/>
              <a:gd name="T16" fmla="*/ 1003022277 w 398"/>
              <a:gd name="T17" fmla="*/ 133567477 h 270"/>
              <a:gd name="T18" fmla="*/ 982861033 w 398"/>
              <a:gd name="T19" fmla="*/ 0 h 2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8"/>
              <a:gd name="T31" fmla="*/ 0 h 270"/>
              <a:gd name="T32" fmla="*/ 398 w 398"/>
              <a:gd name="T33" fmla="*/ 270 h 2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8" h="270">
                <a:moveTo>
                  <a:pt x="9" y="135"/>
                </a:moveTo>
                <a:cubicBezTo>
                  <a:pt x="12" y="167"/>
                  <a:pt x="0" y="208"/>
                  <a:pt x="24" y="232"/>
                </a:cubicBezTo>
                <a:cubicBezTo>
                  <a:pt x="35" y="243"/>
                  <a:pt x="53" y="248"/>
                  <a:pt x="69" y="255"/>
                </a:cubicBezTo>
                <a:cubicBezTo>
                  <a:pt x="83" y="261"/>
                  <a:pt x="114" y="270"/>
                  <a:pt x="114" y="270"/>
                </a:cubicBezTo>
                <a:cubicBezTo>
                  <a:pt x="151" y="267"/>
                  <a:pt x="221" y="270"/>
                  <a:pt x="263" y="247"/>
                </a:cubicBezTo>
                <a:cubicBezTo>
                  <a:pt x="278" y="238"/>
                  <a:pt x="295" y="229"/>
                  <a:pt x="308" y="217"/>
                </a:cubicBezTo>
                <a:cubicBezTo>
                  <a:pt x="323" y="202"/>
                  <a:pt x="353" y="172"/>
                  <a:pt x="353" y="172"/>
                </a:cubicBezTo>
                <a:cubicBezTo>
                  <a:pt x="369" y="119"/>
                  <a:pt x="347" y="181"/>
                  <a:pt x="375" y="128"/>
                </a:cubicBezTo>
                <a:cubicBezTo>
                  <a:pt x="386" y="104"/>
                  <a:pt x="389" y="77"/>
                  <a:pt x="398" y="53"/>
                </a:cubicBezTo>
                <a:cubicBezTo>
                  <a:pt x="395" y="35"/>
                  <a:pt x="390" y="0"/>
                  <a:pt x="390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Freeform 18"/>
          <p:cNvSpPr>
            <a:spLocks/>
          </p:cNvSpPr>
          <p:nvPr/>
        </p:nvSpPr>
        <p:spPr bwMode="auto">
          <a:xfrm>
            <a:off x="2868613" y="4791075"/>
            <a:ext cx="534987" cy="823913"/>
          </a:xfrm>
          <a:custGeom>
            <a:avLst/>
            <a:gdLst>
              <a:gd name="T0" fmla="*/ 2519360 w 337"/>
              <a:gd name="T1" fmla="*/ 25201572 h 519"/>
              <a:gd name="T2" fmla="*/ 40322460 w 337"/>
              <a:gd name="T3" fmla="*/ 441028396 h 519"/>
              <a:gd name="T4" fmla="*/ 191531676 w 337"/>
              <a:gd name="T5" fmla="*/ 740926237 h 519"/>
              <a:gd name="T6" fmla="*/ 473788959 w 337"/>
              <a:gd name="T7" fmla="*/ 1081148369 h 519"/>
              <a:gd name="T8" fmla="*/ 587195049 w 337"/>
              <a:gd name="T9" fmla="*/ 1156753067 h 519"/>
              <a:gd name="T10" fmla="*/ 662799639 w 337"/>
              <a:gd name="T11" fmla="*/ 1194554622 h 519"/>
              <a:gd name="T12" fmla="*/ 773686370 w 337"/>
              <a:gd name="T13" fmla="*/ 1270159320 h 519"/>
              <a:gd name="T14" fmla="*/ 849291158 w 337"/>
              <a:gd name="T15" fmla="*/ 1307962463 h 5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519"/>
              <a:gd name="T26" fmla="*/ 337 w 337"/>
              <a:gd name="T27" fmla="*/ 519 h 5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519">
                <a:moveTo>
                  <a:pt x="1" y="10"/>
                </a:moveTo>
                <a:cubicBezTo>
                  <a:pt x="23" y="82"/>
                  <a:pt x="0" y="0"/>
                  <a:pt x="16" y="175"/>
                </a:cubicBezTo>
                <a:cubicBezTo>
                  <a:pt x="18" y="203"/>
                  <a:pt x="59" y="270"/>
                  <a:pt x="76" y="294"/>
                </a:cubicBezTo>
                <a:cubicBezTo>
                  <a:pt x="92" y="349"/>
                  <a:pt x="130" y="411"/>
                  <a:pt x="188" y="429"/>
                </a:cubicBezTo>
                <a:cubicBezTo>
                  <a:pt x="203" y="439"/>
                  <a:pt x="216" y="450"/>
                  <a:pt x="233" y="459"/>
                </a:cubicBezTo>
                <a:cubicBezTo>
                  <a:pt x="243" y="464"/>
                  <a:pt x="253" y="468"/>
                  <a:pt x="263" y="474"/>
                </a:cubicBezTo>
                <a:cubicBezTo>
                  <a:pt x="278" y="483"/>
                  <a:pt x="290" y="498"/>
                  <a:pt x="307" y="504"/>
                </a:cubicBezTo>
                <a:cubicBezTo>
                  <a:pt x="333" y="512"/>
                  <a:pt x="324" y="504"/>
                  <a:pt x="337" y="519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Freeform 19"/>
          <p:cNvSpPr>
            <a:spLocks/>
          </p:cNvSpPr>
          <p:nvPr/>
        </p:nvSpPr>
        <p:spPr bwMode="auto">
          <a:xfrm>
            <a:off x="2312988" y="4891088"/>
            <a:ext cx="568325" cy="936625"/>
          </a:xfrm>
          <a:custGeom>
            <a:avLst/>
            <a:gdLst>
              <a:gd name="T0" fmla="*/ 902216027 w 358"/>
              <a:gd name="T1" fmla="*/ 0 h 590"/>
              <a:gd name="T2" fmla="*/ 695563086 w 358"/>
              <a:gd name="T3" fmla="*/ 375502431 h 590"/>
              <a:gd name="T4" fmla="*/ 657761549 w 358"/>
              <a:gd name="T5" fmla="*/ 433466894 h 590"/>
              <a:gd name="T6" fmla="*/ 602316543 w 358"/>
              <a:gd name="T7" fmla="*/ 488910309 h 590"/>
              <a:gd name="T8" fmla="*/ 582155300 w 358"/>
              <a:gd name="T9" fmla="*/ 544353723 h 590"/>
              <a:gd name="T10" fmla="*/ 451108807 w 358"/>
              <a:gd name="T11" fmla="*/ 619958379 h 590"/>
              <a:gd name="T12" fmla="*/ 224294723 w 358"/>
              <a:gd name="T13" fmla="*/ 733366157 h 590"/>
              <a:gd name="T14" fmla="*/ 168851255 w 358"/>
              <a:gd name="T15" fmla="*/ 904735322 h 590"/>
              <a:gd name="T16" fmla="*/ 148688424 w 358"/>
              <a:gd name="T17" fmla="*/ 1338203606 h 590"/>
              <a:gd name="T18" fmla="*/ 55443443 w 358"/>
              <a:gd name="T19" fmla="*/ 1449090435 h 590"/>
              <a:gd name="T20" fmla="*/ 0 w 358"/>
              <a:gd name="T21" fmla="*/ 1486891969 h 5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8"/>
              <a:gd name="T34" fmla="*/ 0 h 590"/>
              <a:gd name="T35" fmla="*/ 358 w 358"/>
              <a:gd name="T36" fmla="*/ 590 h 5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8" h="590">
                <a:moveTo>
                  <a:pt x="358" y="0"/>
                </a:moveTo>
                <a:cubicBezTo>
                  <a:pt x="339" y="55"/>
                  <a:pt x="328" y="115"/>
                  <a:pt x="276" y="149"/>
                </a:cubicBezTo>
                <a:cubicBezTo>
                  <a:pt x="271" y="156"/>
                  <a:pt x="266" y="164"/>
                  <a:pt x="261" y="172"/>
                </a:cubicBezTo>
                <a:cubicBezTo>
                  <a:pt x="254" y="180"/>
                  <a:pt x="244" y="185"/>
                  <a:pt x="239" y="194"/>
                </a:cubicBezTo>
                <a:cubicBezTo>
                  <a:pt x="234" y="200"/>
                  <a:pt x="236" y="210"/>
                  <a:pt x="231" y="216"/>
                </a:cubicBezTo>
                <a:cubicBezTo>
                  <a:pt x="212" y="238"/>
                  <a:pt x="202" y="238"/>
                  <a:pt x="179" y="246"/>
                </a:cubicBezTo>
                <a:cubicBezTo>
                  <a:pt x="142" y="270"/>
                  <a:pt x="128" y="278"/>
                  <a:pt x="89" y="291"/>
                </a:cubicBezTo>
                <a:cubicBezTo>
                  <a:pt x="82" y="313"/>
                  <a:pt x="73" y="336"/>
                  <a:pt x="67" y="359"/>
                </a:cubicBezTo>
                <a:cubicBezTo>
                  <a:pt x="72" y="412"/>
                  <a:pt x="85" y="479"/>
                  <a:pt x="59" y="531"/>
                </a:cubicBezTo>
                <a:cubicBezTo>
                  <a:pt x="50" y="547"/>
                  <a:pt x="35" y="563"/>
                  <a:pt x="22" y="575"/>
                </a:cubicBezTo>
                <a:cubicBezTo>
                  <a:pt x="15" y="580"/>
                  <a:pt x="0" y="590"/>
                  <a:pt x="0" y="59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4" name="Freeform 20"/>
          <p:cNvSpPr>
            <a:spLocks/>
          </p:cNvSpPr>
          <p:nvPr/>
        </p:nvSpPr>
        <p:spPr bwMode="auto">
          <a:xfrm>
            <a:off x="2655888" y="5270500"/>
            <a:ext cx="119062" cy="415925"/>
          </a:xfrm>
          <a:custGeom>
            <a:avLst/>
            <a:gdLst>
              <a:gd name="T0" fmla="*/ 0 w 75"/>
              <a:gd name="T1" fmla="*/ 0 h 262"/>
              <a:gd name="T2" fmla="*/ 95765521 w 75"/>
              <a:gd name="T3" fmla="*/ 226814056 h 262"/>
              <a:gd name="T4" fmla="*/ 171369885 w 75"/>
              <a:gd name="T5" fmla="*/ 395663652 h 262"/>
              <a:gd name="T6" fmla="*/ 189010104 w 75"/>
              <a:gd name="T7" fmla="*/ 660280828 h 262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262"/>
              <a:gd name="T14" fmla="*/ 75 w 75"/>
              <a:gd name="T15" fmla="*/ 262 h 2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262">
                <a:moveTo>
                  <a:pt x="0" y="0"/>
                </a:moveTo>
                <a:cubicBezTo>
                  <a:pt x="11" y="31"/>
                  <a:pt x="19" y="61"/>
                  <a:pt x="38" y="90"/>
                </a:cubicBezTo>
                <a:cubicBezTo>
                  <a:pt x="55" y="143"/>
                  <a:pt x="44" y="121"/>
                  <a:pt x="68" y="157"/>
                </a:cubicBezTo>
                <a:cubicBezTo>
                  <a:pt x="75" y="256"/>
                  <a:pt x="75" y="221"/>
                  <a:pt x="75" y="26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Freeform 21"/>
          <p:cNvSpPr>
            <a:spLocks/>
          </p:cNvSpPr>
          <p:nvPr/>
        </p:nvSpPr>
        <p:spPr bwMode="auto">
          <a:xfrm>
            <a:off x="2881313" y="4960938"/>
            <a:ext cx="677862" cy="381000"/>
          </a:xfrm>
          <a:custGeom>
            <a:avLst/>
            <a:gdLst>
              <a:gd name="T0" fmla="*/ 0 w 427"/>
              <a:gd name="T1" fmla="*/ 2520950 h 240"/>
              <a:gd name="T2" fmla="*/ 113406171 w 427"/>
              <a:gd name="T3" fmla="*/ 37803140 h 240"/>
              <a:gd name="T4" fmla="*/ 246975159 w 427"/>
              <a:gd name="T5" fmla="*/ 264617232 h 240"/>
              <a:gd name="T6" fmla="*/ 433466630 w 427"/>
              <a:gd name="T7" fmla="*/ 340221900 h 240"/>
              <a:gd name="T8" fmla="*/ 773686582 w 427"/>
              <a:gd name="T9" fmla="*/ 509071631 h 240"/>
              <a:gd name="T10" fmla="*/ 1076105220 w 427"/>
              <a:gd name="T11" fmla="*/ 604837545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"/>
              <a:gd name="T19" fmla="*/ 0 h 240"/>
              <a:gd name="T20" fmla="*/ 427 w 427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" h="240">
                <a:moveTo>
                  <a:pt x="0" y="1"/>
                </a:moveTo>
                <a:cubicBezTo>
                  <a:pt x="15" y="5"/>
                  <a:pt x="39" y="0"/>
                  <a:pt x="45" y="15"/>
                </a:cubicBezTo>
                <a:cubicBezTo>
                  <a:pt x="53" y="39"/>
                  <a:pt x="76" y="90"/>
                  <a:pt x="98" y="105"/>
                </a:cubicBezTo>
                <a:cubicBezTo>
                  <a:pt x="122" y="121"/>
                  <a:pt x="144" y="126"/>
                  <a:pt x="172" y="135"/>
                </a:cubicBezTo>
                <a:cubicBezTo>
                  <a:pt x="211" y="160"/>
                  <a:pt x="262" y="187"/>
                  <a:pt x="307" y="202"/>
                </a:cubicBezTo>
                <a:cubicBezTo>
                  <a:pt x="345" y="228"/>
                  <a:pt x="379" y="240"/>
                  <a:pt x="427" y="24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6" name="Freeform 22"/>
          <p:cNvSpPr>
            <a:spLocks/>
          </p:cNvSpPr>
          <p:nvPr/>
        </p:nvSpPr>
        <p:spPr bwMode="auto">
          <a:xfrm>
            <a:off x="3427413" y="5318125"/>
            <a:ext cx="119062" cy="249238"/>
          </a:xfrm>
          <a:custGeom>
            <a:avLst/>
            <a:gdLst>
              <a:gd name="T0" fmla="*/ 0 w 75"/>
              <a:gd name="T1" fmla="*/ 0 h 157"/>
              <a:gd name="T2" fmla="*/ 37801388 w 75"/>
              <a:gd name="T3" fmla="*/ 131048387 h 157"/>
              <a:gd name="T4" fmla="*/ 113405765 w 75"/>
              <a:gd name="T5" fmla="*/ 244456445 h 157"/>
              <a:gd name="T6" fmla="*/ 189010104 w 75"/>
              <a:gd name="T7" fmla="*/ 395666064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157"/>
              <a:gd name="T14" fmla="*/ 75 w 7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157">
                <a:moveTo>
                  <a:pt x="0" y="0"/>
                </a:moveTo>
                <a:cubicBezTo>
                  <a:pt x="0" y="2"/>
                  <a:pt x="11" y="46"/>
                  <a:pt x="15" y="52"/>
                </a:cubicBezTo>
                <a:cubicBezTo>
                  <a:pt x="23" y="67"/>
                  <a:pt x="38" y="80"/>
                  <a:pt x="45" y="97"/>
                </a:cubicBezTo>
                <a:cubicBezTo>
                  <a:pt x="53" y="121"/>
                  <a:pt x="56" y="138"/>
                  <a:pt x="75" y="157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Freeform 23"/>
          <p:cNvSpPr>
            <a:spLocks/>
          </p:cNvSpPr>
          <p:nvPr/>
        </p:nvSpPr>
        <p:spPr bwMode="auto">
          <a:xfrm>
            <a:off x="2965450" y="5389563"/>
            <a:ext cx="58738" cy="273050"/>
          </a:xfrm>
          <a:custGeom>
            <a:avLst/>
            <a:gdLst>
              <a:gd name="T0" fmla="*/ 93247355 w 37"/>
              <a:gd name="T1" fmla="*/ 0 h 172"/>
              <a:gd name="T2" fmla="*/ 0 w 37"/>
              <a:gd name="T3" fmla="*/ 299897793 h 172"/>
              <a:gd name="T4" fmla="*/ 37803456 w 37"/>
              <a:gd name="T5" fmla="*/ 433466920 h 172"/>
              <a:gd name="T6" fmla="*/ 0 60000 65536"/>
              <a:gd name="T7" fmla="*/ 0 60000 65536"/>
              <a:gd name="T8" fmla="*/ 0 60000 65536"/>
              <a:gd name="T9" fmla="*/ 0 w 37"/>
              <a:gd name="T10" fmla="*/ 0 h 172"/>
              <a:gd name="T11" fmla="*/ 37 w 37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172">
                <a:moveTo>
                  <a:pt x="37" y="0"/>
                </a:moveTo>
                <a:cubicBezTo>
                  <a:pt x="23" y="39"/>
                  <a:pt x="12" y="79"/>
                  <a:pt x="0" y="119"/>
                </a:cubicBezTo>
                <a:cubicBezTo>
                  <a:pt x="8" y="162"/>
                  <a:pt x="0" y="145"/>
                  <a:pt x="15" y="172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Freeform 24"/>
          <p:cNvSpPr>
            <a:spLocks/>
          </p:cNvSpPr>
          <p:nvPr/>
        </p:nvSpPr>
        <p:spPr bwMode="auto">
          <a:xfrm>
            <a:off x="3201988" y="4772025"/>
            <a:ext cx="585787" cy="415925"/>
          </a:xfrm>
          <a:custGeom>
            <a:avLst/>
            <a:gdLst>
              <a:gd name="T0" fmla="*/ 0 w 369"/>
              <a:gd name="T1" fmla="*/ 226814056 h 262"/>
              <a:gd name="T2" fmla="*/ 340219996 w 369"/>
              <a:gd name="T3" fmla="*/ 488910283 h 262"/>
              <a:gd name="T4" fmla="*/ 622477261 w 369"/>
              <a:gd name="T5" fmla="*/ 660280828 h 262"/>
              <a:gd name="T6" fmla="*/ 811489550 w 369"/>
              <a:gd name="T7" fmla="*/ 602316468 h 262"/>
              <a:gd name="T8" fmla="*/ 887094346 w 369"/>
              <a:gd name="T9" fmla="*/ 488910283 h 262"/>
              <a:gd name="T10" fmla="*/ 887094346 w 369"/>
              <a:gd name="T11" fmla="*/ 131048114 h 262"/>
              <a:gd name="T12" fmla="*/ 849291254 w 369"/>
              <a:gd name="T13" fmla="*/ 55443436 h 262"/>
              <a:gd name="T14" fmla="*/ 829129829 w 369"/>
              <a:gd name="T15" fmla="*/ 0 h 2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9"/>
              <a:gd name="T25" fmla="*/ 0 h 262"/>
              <a:gd name="T26" fmla="*/ 369 w 369"/>
              <a:gd name="T27" fmla="*/ 262 h 2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9" h="262">
                <a:moveTo>
                  <a:pt x="0" y="90"/>
                </a:moveTo>
                <a:cubicBezTo>
                  <a:pt x="47" y="120"/>
                  <a:pt x="87" y="163"/>
                  <a:pt x="135" y="194"/>
                </a:cubicBezTo>
                <a:cubicBezTo>
                  <a:pt x="163" y="238"/>
                  <a:pt x="199" y="249"/>
                  <a:pt x="247" y="262"/>
                </a:cubicBezTo>
                <a:cubicBezTo>
                  <a:pt x="272" y="258"/>
                  <a:pt x="302" y="260"/>
                  <a:pt x="322" y="239"/>
                </a:cubicBezTo>
                <a:cubicBezTo>
                  <a:pt x="333" y="225"/>
                  <a:pt x="352" y="194"/>
                  <a:pt x="352" y="194"/>
                </a:cubicBezTo>
                <a:cubicBezTo>
                  <a:pt x="369" y="138"/>
                  <a:pt x="367" y="155"/>
                  <a:pt x="352" y="52"/>
                </a:cubicBezTo>
                <a:cubicBezTo>
                  <a:pt x="350" y="40"/>
                  <a:pt x="341" y="32"/>
                  <a:pt x="337" y="22"/>
                </a:cubicBezTo>
                <a:cubicBezTo>
                  <a:pt x="333" y="14"/>
                  <a:pt x="329" y="0"/>
                  <a:pt x="329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9" name="Freeform 25"/>
          <p:cNvSpPr>
            <a:spLocks/>
          </p:cNvSpPr>
          <p:nvPr/>
        </p:nvSpPr>
        <p:spPr bwMode="auto">
          <a:xfrm>
            <a:off x="3570288" y="4795838"/>
            <a:ext cx="119062" cy="368300"/>
          </a:xfrm>
          <a:custGeom>
            <a:avLst/>
            <a:gdLst>
              <a:gd name="T0" fmla="*/ 189010104 w 75"/>
              <a:gd name="T1" fmla="*/ 584676295 h 232"/>
              <a:gd name="T2" fmla="*/ 55443207 w 75"/>
              <a:gd name="T3" fmla="*/ 168851268 h 232"/>
              <a:gd name="T4" fmla="*/ 0 w 75"/>
              <a:gd name="T5" fmla="*/ 0 h 232"/>
              <a:gd name="T6" fmla="*/ 0 60000 65536"/>
              <a:gd name="T7" fmla="*/ 0 60000 65536"/>
              <a:gd name="T8" fmla="*/ 0 60000 65536"/>
              <a:gd name="T9" fmla="*/ 0 w 75"/>
              <a:gd name="T10" fmla="*/ 0 h 232"/>
              <a:gd name="T11" fmla="*/ 75 w 75"/>
              <a:gd name="T12" fmla="*/ 232 h 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" h="232">
                <a:moveTo>
                  <a:pt x="75" y="232"/>
                </a:moveTo>
                <a:cubicBezTo>
                  <a:pt x="66" y="127"/>
                  <a:pt x="68" y="138"/>
                  <a:pt x="22" y="67"/>
                </a:cubicBezTo>
                <a:cubicBezTo>
                  <a:pt x="13" y="41"/>
                  <a:pt x="0" y="27"/>
                  <a:pt x="0" y="0"/>
                </a:cubicBezTo>
              </a:path>
            </a:pathLst>
          </a:custGeom>
          <a:noFill/>
          <a:ln w="19050">
            <a:solidFill>
              <a:srgbClr val="DF120A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AutoShape 26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auto">
          <a:xfrm>
            <a:off x="3733800" y="2514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auto">
          <a:xfrm rot="-1220647">
            <a:off x="3505200" y="22098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auto">
          <a:xfrm>
            <a:off x="3048000" y="4191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4" name="AutoShape 30"/>
          <p:cNvSpPr>
            <a:spLocks noChangeArrowheads="1"/>
          </p:cNvSpPr>
          <p:nvPr/>
        </p:nvSpPr>
        <p:spPr bwMode="auto">
          <a:xfrm rot="2131371">
            <a:off x="4572000" y="3048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5" name="AutoShape 31"/>
          <p:cNvSpPr>
            <a:spLocks noChangeArrowheads="1"/>
          </p:cNvSpPr>
          <p:nvPr/>
        </p:nvSpPr>
        <p:spPr bwMode="auto">
          <a:xfrm>
            <a:off x="3962400" y="3810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6" name="AutoShape 32"/>
          <p:cNvSpPr>
            <a:spLocks noChangeArrowheads="1"/>
          </p:cNvSpPr>
          <p:nvPr/>
        </p:nvSpPr>
        <p:spPr bwMode="auto">
          <a:xfrm rot="-1294116">
            <a:off x="3276600" y="5486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7" name="AutoShape 33"/>
          <p:cNvSpPr>
            <a:spLocks noChangeArrowheads="1"/>
          </p:cNvSpPr>
          <p:nvPr/>
        </p:nvSpPr>
        <p:spPr bwMode="auto">
          <a:xfrm rot="3650611">
            <a:off x="2209800" y="5181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8" name="AutoShape 34"/>
          <p:cNvSpPr>
            <a:spLocks noChangeArrowheads="1"/>
          </p:cNvSpPr>
          <p:nvPr/>
        </p:nvSpPr>
        <p:spPr bwMode="auto">
          <a:xfrm rot="152015">
            <a:off x="3429000" y="4419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59" name="AutoShape 35"/>
          <p:cNvSpPr>
            <a:spLocks noChangeArrowheads="1"/>
          </p:cNvSpPr>
          <p:nvPr/>
        </p:nvSpPr>
        <p:spPr bwMode="auto">
          <a:xfrm rot="-2545332">
            <a:off x="2667000" y="5562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DF120A"/>
          </a:solidFill>
          <a:ln w="9525">
            <a:solidFill>
              <a:srgbClr val="DF12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5257800" y="1371600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800" b="1">
                <a:solidFill>
                  <a:srgbClr val="1E3DFF"/>
                </a:solidFill>
                <a:latin typeface="Comic Sans MS" pitchFamily="66" charset="0"/>
              </a:rPr>
              <a:t> Nerve impulse (an electric current) spreads from point of stimulus on dendrite to axon terminals.</a:t>
            </a:r>
            <a:endParaRPr lang="en-US" sz="2800">
              <a:solidFill>
                <a:srgbClr val="1E3DFF"/>
              </a:solidFill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0" y="152400"/>
            <a:ext cx="9144000" cy="9144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How do “messages” travel along a neuron?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  <p:bldP spid="77845" grpId="0" animBg="1"/>
      <p:bldP spid="77846" grpId="0" animBg="1"/>
      <p:bldP spid="77847" grpId="0" animBg="1"/>
      <p:bldP spid="77848" grpId="0" animBg="1"/>
      <p:bldP spid="77849" grpId="0" animBg="1"/>
      <p:bldP spid="77850" grpId="0" animBg="1"/>
      <p:bldP spid="77851" grpId="0" animBg="1"/>
      <p:bldP spid="77852" grpId="0" animBg="1"/>
      <p:bldP spid="77853" grpId="0" animBg="1"/>
      <p:bldP spid="77854" grpId="0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7630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latin typeface="Comic Sans MS" pitchFamily="66" charset="0"/>
              </a:rPr>
              <a:t>How do “messages” travel along a neuron?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"/>
            <a:ext cx="533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6A519"/>
                </a:solidFill>
                <a:latin typeface="Helvetica" pitchFamily="34" charset="0"/>
              </a:rPr>
              <a:t>1.</a:t>
            </a:r>
            <a:r>
              <a:rPr lang="en-US" sz="2400" smtClean="0">
                <a:solidFill>
                  <a:srgbClr val="06A519"/>
                </a:solidFill>
                <a:latin typeface="Helvetica" pitchFamily="34" charset="0"/>
              </a:rPr>
              <a:t> </a:t>
            </a:r>
            <a:r>
              <a:rPr lang="en-US" sz="2400" b="1" i="1" smtClean="0">
                <a:solidFill>
                  <a:srgbClr val="06A519"/>
                </a:solidFill>
                <a:latin typeface="Helvetica" pitchFamily="34" charset="0"/>
              </a:rPr>
              <a:t>At rest</a:t>
            </a:r>
            <a:r>
              <a:rPr lang="en-US" sz="2400" smtClean="0">
                <a:solidFill>
                  <a:srgbClr val="06A519"/>
                </a:solidFill>
                <a:latin typeface="Helvetica" pitchFamily="34" charset="0"/>
              </a:rPr>
              <a:t>: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membrane keeps </a:t>
            </a:r>
            <a:r>
              <a:rPr lang="en-US" sz="2000" b="1" smtClean="0">
                <a:solidFill>
                  <a:srgbClr val="00DFDF"/>
                </a:solidFill>
                <a:latin typeface="Helvetica" pitchFamily="34" charset="0"/>
              </a:rPr>
              <a:t>Na+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out. It builds up on outside.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Outside is </a:t>
            </a:r>
            <a:r>
              <a:rPr lang="en-US" sz="2000" b="1" i="1" u="sng" smtClean="0">
                <a:solidFill>
                  <a:schemeClr val="bg1"/>
                </a:solidFill>
                <a:latin typeface="Helvetica" pitchFamily="34" charset="0"/>
              </a:rPr>
              <a:t>positive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 (</a:t>
            </a:r>
            <a:r>
              <a:rPr lang="en-US" b="1" i="1" smtClean="0">
                <a:solidFill>
                  <a:srgbClr val="FF0000"/>
                </a:solidFill>
                <a:latin typeface="Helvetica" pitchFamily="34" charset="0"/>
              </a:rPr>
              <a:t>+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) relative to inside.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6A519"/>
                </a:solidFill>
                <a:latin typeface="Helvetica" pitchFamily="34" charset="0"/>
              </a:rPr>
              <a:t>2.</a:t>
            </a:r>
            <a:r>
              <a:rPr lang="en-US" sz="2400" smtClean="0">
                <a:solidFill>
                  <a:srgbClr val="06A519"/>
                </a:solidFill>
                <a:latin typeface="Helvetica" pitchFamily="34" charset="0"/>
              </a:rPr>
              <a:t> </a:t>
            </a:r>
            <a:r>
              <a:rPr lang="en-US" sz="2400" b="1" i="1" smtClean="0">
                <a:solidFill>
                  <a:srgbClr val="06A519"/>
                </a:solidFill>
                <a:latin typeface="Helvetica" pitchFamily="34" charset="0"/>
              </a:rPr>
              <a:t>Stimulus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causes “gates” open,  </a:t>
            </a:r>
            <a:r>
              <a:rPr lang="en-US" sz="2000" b="1" smtClean="0">
                <a:solidFill>
                  <a:srgbClr val="00DFDF"/>
                </a:solidFill>
                <a:latin typeface="Helvetica" pitchFamily="34" charset="0"/>
              </a:rPr>
              <a:t>Na+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rushes in. 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Outside now </a:t>
            </a:r>
            <a:r>
              <a:rPr lang="en-US" sz="2000" b="1" i="1" u="sng" smtClean="0">
                <a:solidFill>
                  <a:schemeClr val="bg1"/>
                </a:solidFill>
                <a:latin typeface="Helvetica" pitchFamily="34" charset="0"/>
              </a:rPr>
              <a:t>negative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 (</a:t>
            </a:r>
            <a:r>
              <a:rPr lang="en-US" b="1" i="1" smtClean="0">
                <a:solidFill>
                  <a:srgbClr val="FF0000"/>
                </a:solidFill>
                <a:latin typeface="Helvetica" pitchFamily="34" charset="0"/>
              </a:rPr>
              <a:t>–</a:t>
            </a:r>
            <a:r>
              <a:rPr lang="en-US" sz="2000" b="1" i="1" smtClean="0">
                <a:solidFill>
                  <a:schemeClr val="bg1"/>
                </a:solidFill>
                <a:latin typeface="Helvetica" pitchFamily="34" charset="0"/>
              </a:rPr>
              <a:t>) relative to the inside.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This causes the next “gates” to open,  </a:t>
            </a:r>
            <a:r>
              <a:rPr lang="en-US" sz="2000" b="1" smtClean="0">
                <a:solidFill>
                  <a:srgbClr val="00DFDF"/>
                </a:solidFill>
                <a:latin typeface="Helvetica" pitchFamily="34" charset="0"/>
              </a:rPr>
              <a:t>Na+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rushes in…and so on. </a:t>
            </a:r>
          </a:p>
          <a:p>
            <a:pPr>
              <a:buFontTx/>
              <a:buNone/>
            </a:pPr>
            <a:r>
              <a:rPr lang="en-US" b="1" smtClean="0">
                <a:solidFill>
                  <a:srgbClr val="06A519"/>
                </a:solidFill>
                <a:latin typeface="Helvetica" pitchFamily="34" charset="0"/>
              </a:rPr>
              <a:t>3.</a:t>
            </a:r>
            <a:r>
              <a:rPr lang="en-US" sz="2400" b="1" i="1" smtClean="0">
                <a:solidFill>
                  <a:srgbClr val="06A519"/>
                </a:solidFill>
                <a:latin typeface="Helvetica" pitchFamily="34" charset="0"/>
              </a:rPr>
              <a:t> Current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 (the</a:t>
            </a:r>
            <a:r>
              <a:rPr lang="en-US" b="1" smtClean="0">
                <a:solidFill>
                  <a:srgbClr val="FF0000"/>
                </a:solidFill>
                <a:latin typeface="Helvetica" pitchFamily="34" charset="0"/>
              </a:rPr>
              <a:t> – </a:t>
            </a:r>
            <a:r>
              <a:rPr lang="en-US" sz="2000" smtClean="0">
                <a:solidFill>
                  <a:schemeClr val="bg1"/>
                </a:solidFill>
                <a:latin typeface="Helvetica" pitchFamily="34" charset="0"/>
              </a:rPr>
              <a:t>charge) travels from point of stimulus along membrane to axon terminal.</a:t>
            </a:r>
            <a:endParaRPr lang="en-US" sz="2000" smtClean="0"/>
          </a:p>
        </p:txBody>
      </p:sp>
      <p:pic>
        <p:nvPicPr>
          <p:cNvPr id="72709" name="Picture 5" descr="Snapshot 2008-07-30 00-06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0"/>
            <a:ext cx="4191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nerve impu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762000"/>
            <a:ext cx="3571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600200" y="4876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6A519"/>
                </a:solidFill>
              </a:rPr>
              <a:t>1.</a:t>
            </a:r>
            <a:endParaRPr lang="en-US" sz="2800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410200" y="641350"/>
            <a:ext cx="1385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1.</a:t>
            </a:r>
            <a:r>
              <a:rPr lang="en-US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 at rest</a:t>
            </a:r>
            <a:endParaRPr lang="en-US" sz="2800">
              <a:latin typeface="Times" pitchFamily="28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971800" y="4724400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6A519"/>
                </a:solidFill>
              </a:rPr>
              <a:t>2.</a:t>
            </a:r>
            <a:endParaRPr lang="en-US" sz="2800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410200" y="1630363"/>
            <a:ext cx="1641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2. </a:t>
            </a:r>
            <a:r>
              <a:rPr lang="en-US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stimulus</a:t>
            </a:r>
            <a:endParaRPr lang="en-US" sz="2800">
              <a:solidFill>
                <a:srgbClr val="06A519"/>
              </a:solidFill>
              <a:latin typeface="Times" pitchFamily="28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486400" y="4876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3. </a:t>
            </a:r>
            <a:r>
              <a:rPr lang="en-US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Current moves </a:t>
            </a:r>
            <a:r>
              <a:rPr lang="en-US" sz="2800" b="1">
                <a:solidFill>
                  <a:srgbClr val="06A51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  <a:sym typeface="Symbol" pitchFamily="18" charset="2"/>
              </a:rPr>
              <a:t></a:t>
            </a:r>
            <a:endParaRPr lang="en-US" sz="2800">
              <a:solidFill>
                <a:srgbClr val="06A519"/>
              </a:solidFill>
              <a:latin typeface="Times" pitchFamily="28" charset="0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5334000" y="609600"/>
            <a:ext cx="3581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5334000" y="1676400"/>
            <a:ext cx="35814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5334000" y="2743200"/>
            <a:ext cx="3581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5334000" y="3810000"/>
            <a:ext cx="3581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5334000" y="4876800"/>
            <a:ext cx="3581400" cy="1676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2743200" y="4495800"/>
            <a:ext cx="22098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685800" y="4572000"/>
            <a:ext cx="22098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4724400"/>
            <a:ext cx="5638800" cy="1077913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/>
          </a:p>
          <a:p>
            <a:pPr algn="ctr"/>
            <a:r>
              <a:rPr lang="en-US" sz="2600"/>
              <a:t>A nerve impulse is LIKE DOMINOES!!!</a:t>
            </a:r>
          </a:p>
          <a:p>
            <a:pPr algn="ctr"/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  <p:bldP spid="72711" grpId="0"/>
      <p:bldP spid="72712" grpId="0"/>
      <p:bldP spid="72713" grpId="0"/>
      <p:bldP spid="72714" grpId="0"/>
      <p:bldP spid="72715" grpId="0"/>
      <p:bldP spid="72724" grpId="0" animBg="1"/>
      <p:bldP spid="72725" grpId="0" animBg="1"/>
      <p:bldP spid="72726" grpId="0" animBg="1"/>
      <p:bldP spid="72727" grpId="0" animBg="1"/>
      <p:bldP spid="72728" grpId="0" animBg="1"/>
      <p:bldP spid="72728" grpId="1" animBg="1"/>
      <p:bldP spid="72730" grpId="0" animBg="1"/>
      <p:bldP spid="7273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/>
          <a:srcRect l="59091" t="54570" r="6363" b="-4782"/>
          <a:stretch>
            <a:fillRect/>
          </a:stretch>
        </p:blipFill>
        <p:spPr bwMode="auto">
          <a:xfrm>
            <a:off x="3733800" y="2898775"/>
            <a:ext cx="5867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lum contrast="-6000"/>
          </a:blip>
          <a:srcRect/>
          <a:stretch>
            <a:fillRect/>
          </a:stretch>
        </p:blipFill>
        <p:spPr bwMode="auto">
          <a:xfrm rot="-10777847">
            <a:off x="5873750" y="523875"/>
            <a:ext cx="33020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21C9FF"/>
                </a:solidFill>
              </a:rPr>
              <a:t>How does a message get from one neuron to the next?</a:t>
            </a:r>
            <a:endParaRPr lang="en-US" b="1" smtClean="0">
              <a:solidFill>
                <a:srgbClr val="21C9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638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 smtClean="0">
                <a:solidFill>
                  <a:srgbClr val="FFE235"/>
                </a:solidFill>
              </a:rPr>
              <a:t>Chemicals (</a:t>
            </a:r>
            <a:r>
              <a:rPr lang="en-US" sz="3000" b="1" smtClean="0">
                <a:solidFill>
                  <a:srgbClr val="21C9FF"/>
                </a:solidFill>
              </a:rPr>
              <a:t>neurotransmitters</a:t>
            </a:r>
            <a:r>
              <a:rPr lang="en-US" sz="3000" smtClean="0">
                <a:solidFill>
                  <a:srgbClr val="FFE235"/>
                </a:solidFill>
              </a:rPr>
              <a:t>) travel across tiny gaps between them called </a:t>
            </a:r>
            <a:r>
              <a:rPr lang="en-US" sz="3000" b="1" u="sng" smtClean="0">
                <a:solidFill>
                  <a:srgbClr val="21C9FF"/>
                </a:solidFill>
              </a:rPr>
              <a:t>SYNAPSES</a:t>
            </a:r>
            <a:r>
              <a:rPr lang="en-US" sz="3000" smtClean="0">
                <a:solidFill>
                  <a:srgbClr val="21C9FF"/>
                </a:solidFill>
              </a:rPr>
              <a:t>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81400"/>
            <a:ext cx="34290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86175" y="4978400"/>
            <a:ext cx="17049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DF120A"/>
                </a:solidFill>
              </a:rPr>
              <a:t>SYNAPSE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334000" y="5334000"/>
            <a:ext cx="838200" cy="22860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22534" grpId="0"/>
      <p:bldP spid="225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3"/>
          <a:srcRect r="-122" b="34885"/>
          <a:stretch>
            <a:fillRect/>
          </a:stretch>
        </p:blipFill>
        <p:spPr bwMode="auto">
          <a:xfrm>
            <a:off x="168275" y="898525"/>
            <a:ext cx="8763000" cy="5349875"/>
          </a:xfrm>
          <a:prstGeom prst="rect">
            <a:avLst/>
          </a:prstGeom>
          <a:solidFill>
            <a:srgbClr val="09263C"/>
          </a:solidFill>
          <a:ln w="9525">
            <a:noFill/>
            <a:miter lim="800000"/>
            <a:headEnd/>
            <a:tailEnd/>
          </a:ln>
        </p:spPr>
      </p:pic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2590800" y="985838"/>
            <a:ext cx="33528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DF120A"/>
                </a:solidFill>
              </a:rPr>
              <a:t>One neuron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28600" y="53340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DF120A"/>
                </a:solidFill>
              </a:rPr>
              <a:t>DENDRITE of next cell</a:t>
            </a:r>
            <a:endParaRPr lang="en-US" sz="2800"/>
          </a:p>
        </p:txBody>
      </p:sp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1447800" y="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00DFDF"/>
                </a:solidFill>
              </a:rPr>
              <a:t> It happens at THE SYNAPSE</a:t>
            </a:r>
            <a:endParaRPr lang="en-US" b="1"/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 rot="-2019846">
            <a:off x="1697038" y="1446213"/>
            <a:ext cx="982662" cy="452437"/>
          </a:xfrm>
          <a:prstGeom prst="leftArrow">
            <a:avLst>
              <a:gd name="adj1" fmla="val 50000"/>
              <a:gd name="adj2" fmla="val 5001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Left Arrow 12"/>
          <p:cNvSpPr>
            <a:spLocks noChangeArrowheads="1"/>
          </p:cNvSpPr>
          <p:nvPr/>
        </p:nvSpPr>
        <p:spPr bwMode="auto">
          <a:xfrm rot="-4650326">
            <a:off x="4405313" y="2679700"/>
            <a:ext cx="795338" cy="452437"/>
          </a:xfrm>
          <a:prstGeom prst="leftArrow">
            <a:avLst>
              <a:gd name="adj1" fmla="val 50000"/>
              <a:gd name="adj2" fmla="val 49978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3429000" y="15240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u="sng" dirty="0">
                <a:solidFill>
                  <a:srgbClr val="DF12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28" charset="0"/>
              </a:rPr>
              <a:t>SYNAPSE</a:t>
            </a:r>
            <a:r>
              <a:rPr lang="en-US" sz="2800" b="1" u="sng" dirty="0">
                <a:solidFill>
                  <a:srgbClr val="DF120A"/>
                </a:solidFill>
                <a:latin typeface="Times" pitchFamily="28" charset="0"/>
              </a:rPr>
              <a:t> (gap)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  <p:bldP spid="28681" grpId="0"/>
      <p:bldP spid="12" grpId="0" animBg="1"/>
      <p:bldP spid="13" grpId="0" animBg="1"/>
      <p:bldP spid="286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 b="1" u="sng" smtClean="0">
                <a:solidFill>
                  <a:srgbClr val="FFFF00"/>
                </a:solidFill>
                <a:latin typeface="Helvetica" pitchFamily="34" charset="0"/>
              </a:rPr>
              <a:t>Cell at rest.</a:t>
            </a:r>
            <a:r>
              <a:rPr lang="en-US" sz="2600" b="1" smtClean="0">
                <a:solidFill>
                  <a:srgbClr val="FFFF00"/>
                </a:solidFill>
                <a:latin typeface="Helvetica" pitchFamily="34" charset="0"/>
              </a:rPr>
              <a:t>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600" smtClean="0">
                <a:solidFill>
                  <a:schemeClr val="bg1"/>
                </a:solidFill>
                <a:latin typeface="Helvetica" pitchFamily="34" charset="0"/>
              </a:rPr>
              <a:t>	The nerve impulse (electric current) moves down axon.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600" b="1" u="sng" smtClean="0">
                <a:solidFill>
                  <a:srgbClr val="FFFF00"/>
                </a:solidFill>
                <a:latin typeface="Helvetica" pitchFamily="34" charset="0"/>
              </a:rPr>
              <a:t>Nerve impulse reaches axon terminal</a:t>
            </a:r>
            <a:r>
              <a:rPr lang="en-US" sz="2600" b="1" smtClean="0">
                <a:solidFill>
                  <a:srgbClr val="FFFF00"/>
                </a:solidFill>
                <a:latin typeface="Helvetica" pitchFamily="34" charset="0"/>
              </a:rPr>
              <a:t>.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600" b="1" smtClean="0">
                <a:solidFill>
                  <a:srgbClr val="FFFF00"/>
                </a:solidFill>
                <a:latin typeface="Helvetica" pitchFamily="34" charset="0"/>
              </a:rPr>
              <a:t>	</a:t>
            </a:r>
            <a:r>
              <a:rPr lang="en-US" sz="2600" smtClean="0">
                <a:solidFill>
                  <a:schemeClr val="bg1"/>
                </a:solidFill>
                <a:latin typeface="Helvetica" pitchFamily="34" charset="0"/>
              </a:rPr>
              <a:t>Vesicles of neurotransmitters (NT) move to membrane of axon terminal,  release NT into synapse. NT diffuses over to dendrite of next cell.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600" b="1" u="sng" smtClean="0">
                <a:solidFill>
                  <a:srgbClr val="FFFF00"/>
                </a:solidFill>
                <a:latin typeface="Helvetica" pitchFamily="34" charset="0"/>
              </a:rPr>
              <a:t>NT binds to receptors on next cell</a:t>
            </a:r>
            <a:r>
              <a:rPr lang="en-US" sz="2600" b="1" smtClean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en-US" sz="2600" smtClean="0">
                <a:solidFill>
                  <a:schemeClr val="bg1"/>
                </a:solidFill>
                <a:latin typeface="Helvetica" pitchFamily="34" charset="0"/>
              </a:rPr>
              <a:t>Binding causes Na+ channels next to receptor to open.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600" b="1" u="sng" smtClean="0">
                <a:solidFill>
                  <a:srgbClr val="FFFF00"/>
                </a:solidFill>
                <a:latin typeface="Helvetica" pitchFamily="34" charset="0"/>
              </a:rPr>
              <a:t>Signal (Electric Current)</a:t>
            </a:r>
            <a:r>
              <a:rPr lang="en-US" sz="2600" u="sng" smtClean="0">
                <a:solidFill>
                  <a:srgbClr val="FFFF00"/>
                </a:solidFill>
                <a:latin typeface="Helvetica" pitchFamily="34" charset="0"/>
              </a:rPr>
              <a:t> starts in next cell</a:t>
            </a:r>
            <a:r>
              <a:rPr lang="en-US" sz="2600" smtClean="0">
                <a:solidFill>
                  <a:srgbClr val="FFFF00"/>
                </a:solidFill>
                <a:latin typeface="Helvetica" pitchFamily="34" charset="0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600" smtClean="0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338638" y="5589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 r="-122" b="34885"/>
          <a:stretch>
            <a:fillRect/>
          </a:stretch>
        </p:blipFill>
        <p:spPr bwMode="auto">
          <a:xfrm>
            <a:off x="1295400" y="3733800"/>
            <a:ext cx="63246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6096000" y="6324600"/>
            <a:ext cx="609600" cy="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6477000" y="5410200"/>
            <a:ext cx="304800" cy="2286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271713" y="5715000"/>
            <a:ext cx="153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DF120A"/>
                </a:solidFill>
                <a:latin typeface="Helvetica" pitchFamily="34" charset="0"/>
              </a:rPr>
              <a:t>NT diffuses</a:t>
            </a:r>
            <a:r>
              <a:rPr lang="en-US"/>
              <a:t> 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2895600" y="5562600"/>
            <a:ext cx="838200" cy="457200"/>
          </a:xfrm>
          <a:prstGeom prst="line">
            <a:avLst/>
          </a:prstGeom>
          <a:noFill/>
          <a:ln w="3810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3"/>
          <p:cNvSpPr>
            <a:spLocks noChangeArrowheads="1"/>
          </p:cNvSpPr>
          <p:nvPr/>
        </p:nvSpPr>
        <p:spPr bwMode="auto">
          <a:xfrm>
            <a:off x="8596313" y="439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600200" y="3810000"/>
            <a:ext cx="320675" cy="457200"/>
          </a:xfrm>
          <a:prstGeom prst="line">
            <a:avLst/>
          </a:prstGeom>
          <a:noFill/>
          <a:ln w="57150">
            <a:solidFill>
              <a:srgbClr val="DF120A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15"/>
          <p:cNvSpPr>
            <a:spLocks noChangeArrowheads="1"/>
          </p:cNvSpPr>
          <p:nvPr/>
        </p:nvSpPr>
        <p:spPr bwMode="auto">
          <a:xfrm>
            <a:off x="7315200" y="3733800"/>
            <a:ext cx="12954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6737350" y="5165725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NT BINDS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629400" y="5791200"/>
            <a:ext cx="2039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Na+ CHANNEL </a:t>
            </a:r>
          </a:p>
          <a:p>
            <a:pPr>
              <a:buFont typeface="Symbol" pitchFamily="18" charset="2"/>
              <a:buNone/>
            </a:pPr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OPENS</a:t>
            </a:r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152400" y="3733800"/>
            <a:ext cx="12192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96850" y="38100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Helvetica" pitchFamily="34" charset="0"/>
              </a:rPr>
              <a:t>CURRENT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402013" y="4038600"/>
            <a:ext cx="1703387" cy="984250"/>
            <a:chOff x="3402012" y="4038600"/>
            <a:chExt cx="1703388" cy="984885"/>
          </a:xfrm>
        </p:grpSpPr>
        <p:sp>
          <p:nvSpPr>
            <p:cNvPr id="33809" name="Text Box 6"/>
            <p:cNvSpPr txBox="1">
              <a:spLocks noChangeArrowheads="1"/>
            </p:cNvSpPr>
            <p:nvPr/>
          </p:nvSpPr>
          <p:spPr bwMode="auto">
            <a:xfrm>
              <a:off x="3402012" y="4038600"/>
              <a:ext cx="1703388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0000"/>
                  </a:solidFill>
                  <a:latin typeface="Helvetica" pitchFamily="34" charset="0"/>
                </a:rPr>
                <a:t>VESICLES of NT</a:t>
              </a:r>
              <a:endParaRPr lang="en-US" sz="1800">
                <a:solidFill>
                  <a:srgbClr val="FF0000"/>
                </a:solidFill>
              </a:endParaRPr>
            </a:p>
            <a:p>
              <a:pPr algn="ctr"/>
              <a:r>
                <a:rPr lang="en-US" sz="1800">
                  <a:solidFill>
                    <a:srgbClr val="FF0000"/>
                  </a:solidFill>
                  <a:sym typeface="Symbol" pitchFamily="18" charset="2"/>
                </a:rPr>
                <a:t>	</a:t>
              </a:r>
              <a:endParaRPr lang="en-US" sz="1800"/>
            </a:p>
          </p:txBody>
        </p:sp>
        <p:cxnSp>
          <p:nvCxnSpPr>
            <p:cNvPr id="33810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3733800" y="4419600"/>
              <a:ext cx="76200" cy="3810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3811" name="Straight Arrow Connector 20"/>
            <p:cNvCxnSpPr>
              <a:cxnSpLocks noChangeShapeType="1"/>
            </p:cNvCxnSpPr>
            <p:nvPr/>
          </p:nvCxnSpPr>
          <p:spPr bwMode="auto">
            <a:xfrm flipH="1">
              <a:off x="4038600" y="4648200"/>
              <a:ext cx="76200" cy="30480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  <p:bldP spid="30729" grpId="0" animBg="1"/>
      <p:bldP spid="30730" grpId="0" animBg="1"/>
      <p:bldP spid="30731" grpId="0" uiExpand="1"/>
      <p:bldP spid="30732" grpId="0" animBg="1"/>
      <p:bldP spid="30734" grpId="0" animBg="1"/>
      <p:bldP spid="30736" grpId="0"/>
      <p:bldP spid="30737" grpId="0"/>
      <p:bldP spid="30739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408488" y="3570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 r="39742" b="41794"/>
          <a:stretch>
            <a:fillRect/>
          </a:stretch>
        </p:blipFill>
        <p:spPr bwMode="auto">
          <a:xfrm>
            <a:off x="304800" y="533400"/>
            <a:ext cx="777240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066800" y="1143000"/>
            <a:ext cx="457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DF120A"/>
                </a:solidFill>
              </a:rPr>
              <a:t>1</a:t>
            </a:r>
          </a:p>
          <a:p>
            <a:pPr eaLnBrk="0" hangingPunct="0">
              <a:spcBef>
                <a:spcPct val="50000"/>
              </a:spcBef>
            </a:pPr>
            <a:endParaRPr lang="en-US" sz="4400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191000" y="4419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DF120A"/>
                </a:solidFill>
              </a:rPr>
              <a:t>2</a:t>
            </a:r>
            <a:endParaRPr lang="en-US" b="1">
              <a:solidFill>
                <a:srgbClr val="DF120A"/>
              </a:solidFill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5943600" y="4038600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DF120A"/>
                </a:solidFill>
              </a:rPr>
              <a:t>3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/>
          <a:srcRect l="62111" t="37477" r="12860" b="34834"/>
          <a:stretch>
            <a:fillRect/>
          </a:stretch>
        </p:blipFill>
        <p:spPr bwMode="auto">
          <a:xfrm>
            <a:off x="6858000" y="4343400"/>
            <a:ext cx="2057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8153400" y="39624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DF120A"/>
                </a:solidFill>
              </a:rPr>
              <a:t>4</a:t>
            </a:r>
            <a:endParaRPr lang="en-US">
              <a:solidFill>
                <a:srgbClr val="DF120A"/>
              </a:solidFill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381000" y="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00DFDF"/>
                </a:solidFill>
              </a:rPr>
              <a:t>ENLARGED VIEW: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810000" y="6858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1.</a:t>
            </a:r>
            <a:r>
              <a:rPr lang="en-US">
                <a:solidFill>
                  <a:srgbClr val="DF120A"/>
                </a:solidFill>
              </a:rPr>
              <a:t> </a:t>
            </a:r>
            <a:r>
              <a:rPr lang="en-US" b="1">
                <a:solidFill>
                  <a:srgbClr val="DF120A"/>
                </a:solidFill>
              </a:rPr>
              <a:t>Current goes down axon.</a:t>
            </a:r>
            <a:endParaRPr lang="en-US" b="1"/>
          </a:p>
          <a:p>
            <a:pPr marL="457200" indent="-457200">
              <a:buFont typeface="Arial" charset="0"/>
              <a:buNone/>
            </a:pPr>
            <a:endParaRPr lang="en-US"/>
          </a:p>
          <a:p>
            <a:pPr marL="457200" indent="-457200">
              <a:buFont typeface="Arial" charset="0"/>
              <a:buNone/>
            </a:pPr>
            <a:endParaRPr lang="en-US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3886200" y="10668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2. Vesicles move to surface 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   and release NT into synapse.</a:t>
            </a:r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343400" y="1905000"/>
            <a:ext cx="3544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3. NT diffuses to next cell.</a:t>
            </a:r>
          </a:p>
          <a:p>
            <a:endParaRPr lang="en-US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267200" y="2362200"/>
            <a:ext cx="3905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4. NT binds to receptor. Na+</a:t>
            </a:r>
          </a:p>
          <a:p>
            <a:pPr>
              <a:buFont typeface="Arial" charset="0"/>
              <a:buNone/>
            </a:pPr>
            <a:r>
              <a:rPr lang="en-US" b="1">
                <a:solidFill>
                  <a:srgbClr val="DF120A"/>
                </a:solidFill>
              </a:rPr>
              <a:t>	channels open.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5" grpId="0"/>
      <p:bldP spid="32776" grpId="0"/>
      <p:bldP spid="32777" grpId="0"/>
      <p:bldP spid="32778" grpId="0"/>
      <p:bldP spid="32779" grpId="0"/>
      <p:bldP spid="32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14S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0"/>
            <a:ext cx="49530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ipower4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5410200" y="4038600"/>
            <a:ext cx="3505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76600" y="4648200"/>
            <a:ext cx="520700" cy="381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657600" y="3505200"/>
            <a:ext cx="25908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8000"/>
          </a:solidFill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7894" name="Picture 10"/>
          <p:cNvPicPr>
            <a:picLocks noChangeAspect="1" noChangeArrowheads="1"/>
          </p:cNvPicPr>
          <p:nvPr/>
        </p:nvPicPr>
        <p:blipFill>
          <a:blip r:embed="rId5"/>
          <a:srcRect l="59091" t="54570" r="6363" b="-4782"/>
          <a:stretch>
            <a:fillRect/>
          </a:stretch>
        </p:blipFill>
        <p:spPr bwMode="auto">
          <a:xfrm>
            <a:off x="381000" y="304800"/>
            <a:ext cx="31242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733800" y="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DFDF"/>
                </a:solidFill>
              </a:rPr>
              <a:t>How many synapses does one neuron have?</a:t>
            </a:r>
            <a:r>
              <a:rPr lang="en-US" sz="3200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114800" y="1720850"/>
            <a:ext cx="2819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-Roman"/>
              </a:rPr>
              <a:t>1,000 to 10,000!!</a:t>
            </a:r>
            <a:endParaRPr lang="en-US" sz="2800">
              <a:solidFill>
                <a:srgbClr val="0000FF"/>
              </a:solidFill>
              <a:latin typeface="Times-Roman"/>
            </a:endParaRPr>
          </a:p>
        </p:txBody>
      </p:sp>
      <p:pic>
        <p:nvPicPr>
          <p:cNvPr id="3789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19200"/>
            <a:ext cx="24923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80" grpId="0" animBg="1"/>
      <p:bldP spid="28684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315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</vt:lpstr>
      <vt:lpstr>Arial</vt:lpstr>
      <vt:lpstr>Bodoni MT Black</vt:lpstr>
      <vt:lpstr>Times-Roman</vt:lpstr>
      <vt:lpstr>Comic Sans MS</vt:lpstr>
      <vt:lpstr>Wingdings</vt:lpstr>
      <vt:lpstr>Helvetica</vt:lpstr>
      <vt:lpstr>Symbol</vt:lpstr>
      <vt:lpstr>Blank Presentation</vt:lpstr>
      <vt:lpstr>NEURON TRIVIA</vt:lpstr>
      <vt:lpstr>Slide 2</vt:lpstr>
      <vt:lpstr>How do “messages” travel along a neuron?</vt:lpstr>
      <vt:lpstr>How does a message get from one neuron to the next?</vt:lpstr>
      <vt:lpstr>Slide 5</vt:lpstr>
      <vt:lpstr>Slide 6</vt:lpstr>
      <vt:lpstr>Slide 7</vt:lpstr>
      <vt:lpstr>Slide 8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Biological Sciences</dc:creator>
  <cp:lastModifiedBy>Information Services</cp:lastModifiedBy>
  <cp:revision>168</cp:revision>
  <cp:lastPrinted>2005-07-19T18:50:23Z</cp:lastPrinted>
  <dcterms:created xsi:type="dcterms:W3CDTF">2005-07-11T19:11:55Z</dcterms:created>
  <dcterms:modified xsi:type="dcterms:W3CDTF">2013-04-30T14:36:55Z</dcterms:modified>
</cp:coreProperties>
</file>