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256" r:id="rId2"/>
    <p:sldId id="306" r:id="rId3"/>
    <p:sldId id="301" r:id="rId4"/>
    <p:sldId id="268" r:id="rId5"/>
    <p:sldId id="258" r:id="rId6"/>
    <p:sldId id="260" r:id="rId7"/>
    <p:sldId id="296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FF"/>
    </p:penClr>
  </p:showPr>
  <p:clrMru>
    <a:srgbClr val="21C9FF"/>
    <a:srgbClr val="FF150C"/>
    <a:srgbClr val="FFE11E"/>
    <a:srgbClr val="FF720B"/>
    <a:srgbClr val="FFFF00"/>
    <a:srgbClr val="C0C0C0"/>
    <a:srgbClr val="DFC12B"/>
    <a:srgbClr val="7087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87"/>
    <p:restoredTop sz="90929"/>
  </p:normalViewPr>
  <p:slideViewPr>
    <p:cSldViewPr>
      <p:cViewPr>
        <p:scale>
          <a:sx n="60" d="100"/>
          <a:sy n="60" d="100"/>
        </p:scale>
        <p:origin x="-135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8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8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8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80" charset="0"/>
              </a:defRPr>
            </a:lvl1pPr>
          </a:lstStyle>
          <a:p>
            <a:pPr>
              <a:defRPr/>
            </a:pPr>
            <a:fld id="{B8BBE29A-122A-4596-ACBC-0B4FB79C3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0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0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0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536E98-BC27-4812-B3E0-F5CB9451067D}" type="slidenum">
              <a:rPr lang="en-US" smtClean="0">
                <a:latin typeface="Times"/>
              </a:rPr>
              <a:pPr/>
              <a:t>1</a:t>
            </a:fld>
            <a:endParaRPr lang="en-US" smtClean="0">
              <a:latin typeface="Times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102E6C-7762-40C0-BA6B-96D98A2AC7A6}" type="slidenum">
              <a:rPr lang="en-US" smtClean="0">
                <a:latin typeface="Times"/>
              </a:rPr>
              <a:pPr/>
              <a:t>4</a:t>
            </a:fld>
            <a:endParaRPr lang="en-US" smtClean="0">
              <a:latin typeface="Times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488777-5D89-458A-B03D-1F818AA5437F}" type="slidenum">
              <a:rPr lang="en-US" smtClean="0">
                <a:latin typeface="Times"/>
              </a:rPr>
              <a:pPr/>
              <a:t>5</a:t>
            </a:fld>
            <a:endParaRPr lang="en-US" smtClean="0">
              <a:latin typeface="Times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9E1560-1D7C-4047-B161-C3FD1CA8D12D}" type="slidenum">
              <a:rPr lang="en-US" smtClean="0">
                <a:latin typeface="Times"/>
              </a:rPr>
              <a:pPr/>
              <a:t>6</a:t>
            </a:fld>
            <a:endParaRPr lang="en-US" smtClean="0">
              <a:latin typeface="Times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C81C5-A5D2-4C37-AC54-A200B85F2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1D8C1-5792-4075-BAD5-585CC64A7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6F815-1DB6-4AA8-ADE1-2B02ECEB5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41198-3E7A-4E0A-A8B9-5697FEEA5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41B80-B947-4AE5-92EE-1941F7B58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2E194-549D-4CD6-89CF-A01EDC975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A4DA4-69EB-4126-80BF-F0DFB11E1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B0F8D-DCB3-49A2-AACA-3F19458AB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D8571-7633-4806-A77B-8B8273F6C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4EA82-271C-4CD2-9170-B54EA617E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A4FFD-894B-4119-90B5-96E11D0AA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pitchFamily="8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pitchFamily="8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pitchFamily="80" charset="0"/>
              </a:defRPr>
            </a:lvl1pPr>
          </a:lstStyle>
          <a:p>
            <a:pPr>
              <a:defRPr/>
            </a:pPr>
            <a:fld id="{C856FE54-0CC9-469E-91B5-48421441D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7315200" y="6521450"/>
            <a:ext cx="165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E. Coleman  2008</a:t>
            </a:r>
          </a:p>
        </p:txBody>
      </p:sp>
      <p:pic>
        <p:nvPicPr>
          <p:cNvPr id="14339" name="Picture 6" descr="nerv_anatomyTV-head-nerv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533400"/>
            <a:ext cx="6400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brain in sku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685800"/>
            <a:ext cx="4572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7010400" y="5791200"/>
            <a:ext cx="1793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1E3DFF"/>
                </a:solidFill>
              </a:rPr>
              <a:t>L. Coleman 2009</a:t>
            </a:r>
          </a:p>
          <a:p>
            <a:r>
              <a:rPr lang="en-US" sz="1800">
                <a:solidFill>
                  <a:srgbClr val="1E3DFF"/>
                </a:solidFill>
              </a:rPr>
              <a:t>J. Mitchell 2012</a:t>
            </a:r>
            <a:endParaRPr lang="en-US">
              <a:solidFill>
                <a:srgbClr val="AAF9FF"/>
              </a:solidFill>
            </a:endParaRP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1447800" y="0"/>
            <a:ext cx="5829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1E3DFF"/>
                </a:solidFill>
              </a:rPr>
              <a:t>THE NERVOUS SYSTEM</a:t>
            </a:r>
            <a:endParaRPr lang="en-US" sz="4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http://www.glamour.com/sex-love-life/blogs/smitten/0216-chalkboard_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397250"/>
            <a:ext cx="48768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http://ww1.hdnux.com/photos/12/51/55/2792264/9/628x4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1025" y="3200400"/>
            <a:ext cx="47529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http://yankees.lhblogs.com/files/2008/11/300_107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8375" y="152400"/>
            <a:ext cx="28670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0"/>
            <a:ext cx="5943600" cy="411480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sz="3100" b="1" dirty="0" smtClean="0">
                <a:solidFill>
                  <a:srgbClr val="FFFF00"/>
                </a:solidFill>
                <a:latin typeface="Comic Sans MS" pitchFamily="66" charset="0"/>
              </a:rPr>
              <a:t>The NERVOUS SYSTEM is responsible for</a:t>
            </a:r>
          </a:p>
          <a:p>
            <a:pPr marL="450850" indent="6350">
              <a:buFontTx/>
              <a:buNone/>
              <a:defRPr/>
            </a:pPr>
            <a:r>
              <a:rPr lang="en-US" sz="3100" dirty="0" smtClean="0">
                <a:solidFill>
                  <a:srgbClr val="92D050"/>
                </a:solidFill>
              </a:rPr>
              <a:t>gathering info about the external or internal environment, </a:t>
            </a:r>
            <a:endParaRPr lang="en-US" sz="3100" dirty="0" smtClean="0">
              <a:solidFill>
                <a:srgbClr val="21C9FF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3075" y="1936750"/>
            <a:ext cx="45720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sz="3100">
                <a:solidFill>
                  <a:srgbClr val="FF720B"/>
                </a:solidFill>
              </a:rPr>
              <a:t>processing the info, and</a:t>
            </a:r>
            <a:endParaRPr lang="en-US" sz="3100">
              <a:solidFill>
                <a:srgbClr val="21C9FF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57200" y="2486025"/>
            <a:ext cx="504507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100">
                <a:solidFill>
                  <a:srgbClr val="21C9FF"/>
                </a:solidFill>
              </a:rPr>
              <a:t>directing the body to respond. </a:t>
            </a:r>
            <a:endParaRPr lang="en-US" sz="3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2590800" y="862013"/>
            <a:ext cx="3733800" cy="5386387"/>
            <a:chOff x="2590800" y="861856"/>
            <a:chExt cx="3733800" cy="5386544"/>
          </a:xfrm>
        </p:grpSpPr>
        <p:grpSp>
          <p:nvGrpSpPr>
            <p:cNvPr id="17446" name="Group 45"/>
            <p:cNvGrpSpPr>
              <a:grpSpLocks/>
            </p:cNvGrpSpPr>
            <p:nvPr/>
          </p:nvGrpSpPr>
          <p:grpSpPr bwMode="auto">
            <a:xfrm>
              <a:off x="2971800" y="1539766"/>
              <a:ext cx="2819400" cy="4708634"/>
              <a:chOff x="2971800" y="1539766"/>
              <a:chExt cx="2819400" cy="4708634"/>
            </a:xfrm>
          </p:grpSpPr>
          <p:sp>
            <p:nvSpPr>
              <p:cNvPr id="17454" name="Rectangle 44"/>
              <p:cNvSpPr>
                <a:spLocks noChangeArrowheads="1"/>
              </p:cNvSpPr>
              <p:nvPr/>
            </p:nvSpPr>
            <p:spPr bwMode="auto">
              <a:xfrm>
                <a:off x="2987566" y="1539766"/>
                <a:ext cx="2803634" cy="36523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pic>
            <p:nvPicPr>
              <p:cNvPr id="17455" name="Picture 6" descr="central nervous system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71800" y="1828800"/>
                <a:ext cx="2808288" cy="441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9105" name="Line 17"/>
            <p:cNvSpPr>
              <a:spLocks noChangeShapeType="1"/>
            </p:cNvSpPr>
            <p:nvPr/>
          </p:nvSpPr>
          <p:spPr bwMode="auto">
            <a:xfrm>
              <a:off x="2971800" y="1523862"/>
              <a:ext cx="0" cy="4724538"/>
            </a:xfrm>
            <a:prstGeom prst="line">
              <a:avLst/>
            </a:prstGeom>
            <a:noFill/>
            <a:ln w="762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28" charset="0"/>
              </a:endParaRPr>
            </a:p>
          </p:txBody>
        </p:sp>
        <p:sp>
          <p:nvSpPr>
            <p:cNvPr id="89106" name="Line 18"/>
            <p:cNvSpPr>
              <a:spLocks noChangeShapeType="1"/>
            </p:cNvSpPr>
            <p:nvPr/>
          </p:nvSpPr>
          <p:spPr bwMode="auto">
            <a:xfrm flipH="1">
              <a:off x="5791200" y="1600065"/>
              <a:ext cx="0" cy="4648335"/>
            </a:xfrm>
            <a:prstGeom prst="line">
              <a:avLst/>
            </a:prstGeom>
            <a:noFill/>
            <a:ln w="762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28" charset="0"/>
              </a:endParaRPr>
            </a:p>
          </p:txBody>
        </p:sp>
        <p:sp>
          <p:nvSpPr>
            <p:cNvPr id="89107" name="Line 19"/>
            <p:cNvSpPr>
              <a:spLocks noChangeShapeType="1"/>
            </p:cNvSpPr>
            <p:nvPr/>
          </p:nvSpPr>
          <p:spPr bwMode="auto">
            <a:xfrm rot="5400000">
              <a:off x="4419600" y="107813"/>
              <a:ext cx="0" cy="2895600"/>
            </a:xfrm>
            <a:prstGeom prst="line">
              <a:avLst/>
            </a:prstGeom>
            <a:noFill/>
            <a:ln w="762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28" charset="0"/>
              </a:endParaRPr>
            </a:p>
          </p:txBody>
        </p:sp>
        <p:sp>
          <p:nvSpPr>
            <p:cNvPr id="89108" name="Line 20"/>
            <p:cNvSpPr>
              <a:spLocks noChangeShapeType="1"/>
            </p:cNvSpPr>
            <p:nvPr/>
          </p:nvSpPr>
          <p:spPr bwMode="auto">
            <a:xfrm rot="5395141">
              <a:off x="4379913" y="4837113"/>
              <a:ext cx="0" cy="2819400"/>
            </a:xfrm>
            <a:prstGeom prst="line">
              <a:avLst/>
            </a:prstGeom>
            <a:noFill/>
            <a:ln w="762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28" charset="0"/>
              </a:endParaRPr>
            </a:p>
          </p:txBody>
        </p:sp>
        <p:sp>
          <p:nvSpPr>
            <p:cNvPr id="17451" name="AutoShape 42"/>
            <p:cNvSpPr>
              <a:spLocks noChangeArrowheads="1"/>
            </p:cNvSpPr>
            <p:nvPr/>
          </p:nvSpPr>
          <p:spPr bwMode="auto">
            <a:xfrm>
              <a:off x="5562600" y="1143000"/>
              <a:ext cx="381000" cy="1143000"/>
            </a:xfrm>
            <a:prstGeom prst="curvedLeft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rgbClr val="3C5EE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2" name="AutoShape 43"/>
            <p:cNvSpPr>
              <a:spLocks noChangeArrowheads="1"/>
            </p:cNvSpPr>
            <p:nvPr/>
          </p:nvSpPr>
          <p:spPr bwMode="auto">
            <a:xfrm flipH="1">
              <a:off x="2819400" y="1138535"/>
              <a:ext cx="381000" cy="1143000"/>
            </a:xfrm>
            <a:prstGeom prst="curvedLeft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rgbClr val="3C5EE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3" name="Text Box 3"/>
            <p:cNvSpPr txBox="1">
              <a:spLocks noChangeArrowheads="1"/>
            </p:cNvSpPr>
            <p:nvPr/>
          </p:nvSpPr>
          <p:spPr bwMode="auto">
            <a:xfrm>
              <a:off x="2590800" y="861856"/>
              <a:ext cx="37338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latin typeface="Helvetica"/>
                </a:rPr>
                <a:t>CENTRAL NERVOUS SYSTEM</a:t>
              </a:r>
              <a:r>
                <a:rPr lang="en-US" b="1">
                  <a:solidFill>
                    <a:schemeClr val="bg1"/>
                  </a:solidFill>
                  <a:latin typeface="Helvetica"/>
                </a:rPr>
                <a:t>   (CNS)</a:t>
              </a:r>
              <a:endParaRPr lang="en-US">
                <a:solidFill>
                  <a:schemeClr val="bg1"/>
                </a:solidFill>
              </a:endParaRPr>
            </a:p>
            <a:p>
              <a:pPr algn="ctr"/>
              <a:r>
                <a:rPr lang="en-US" sz="2000" b="1"/>
                <a:t>(Brain &amp; Spinal Cord)</a:t>
              </a:r>
              <a:endParaRPr lang="en-US" b="1"/>
            </a:p>
          </p:txBody>
        </p:sp>
      </p:grp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762000" y="-76200"/>
            <a:ext cx="7696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>
                <a:solidFill>
                  <a:schemeClr val="bg1"/>
                </a:solidFill>
                <a:latin typeface="Comic Sans MS" pitchFamily="66" charset="0"/>
              </a:rPr>
              <a:t>ORGANIZATION OF THE NERVOUS SYSTEM:</a:t>
            </a:r>
            <a:endParaRPr lang="en-US" sz="2600">
              <a:solidFill>
                <a:srgbClr val="00DFDF"/>
              </a:solidFill>
              <a:latin typeface="Comic Sans MS" pitchFamily="66" charset="0"/>
            </a:endParaRP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1905000" y="381000"/>
            <a:ext cx="556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  <a:latin typeface="Helvetica"/>
              </a:rPr>
              <a:t>PERIPHERAL NERVOUS SYSTEM  (PNS):</a:t>
            </a:r>
            <a:endParaRPr lang="en-US" sz="2800">
              <a:solidFill>
                <a:srgbClr val="FF0000"/>
              </a:solidFill>
              <a:latin typeface="Helvetica"/>
            </a:endParaRP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9116" name="Line 28"/>
          <p:cNvSpPr>
            <a:spLocks noChangeShapeType="1"/>
          </p:cNvSpPr>
          <p:nvPr/>
        </p:nvSpPr>
        <p:spPr bwMode="auto">
          <a:xfrm flipH="1">
            <a:off x="1371600" y="528638"/>
            <a:ext cx="533400" cy="0"/>
          </a:xfrm>
          <a:prstGeom prst="line">
            <a:avLst/>
          </a:prstGeom>
          <a:noFill/>
          <a:ln w="57150">
            <a:solidFill>
              <a:srgbClr val="DF120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17" name="Line 29"/>
          <p:cNvSpPr>
            <a:spLocks noChangeShapeType="1"/>
          </p:cNvSpPr>
          <p:nvPr/>
        </p:nvSpPr>
        <p:spPr bwMode="auto">
          <a:xfrm>
            <a:off x="7162800" y="528638"/>
            <a:ext cx="457200" cy="0"/>
          </a:xfrm>
          <a:prstGeom prst="line">
            <a:avLst/>
          </a:prstGeom>
          <a:noFill/>
          <a:ln w="57150">
            <a:solidFill>
              <a:srgbClr val="DF120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18" name="Line 30"/>
          <p:cNvSpPr>
            <a:spLocks noChangeShapeType="1"/>
          </p:cNvSpPr>
          <p:nvPr/>
        </p:nvSpPr>
        <p:spPr bwMode="auto">
          <a:xfrm>
            <a:off x="1371600" y="528638"/>
            <a:ext cx="0" cy="609600"/>
          </a:xfrm>
          <a:prstGeom prst="line">
            <a:avLst/>
          </a:prstGeom>
          <a:noFill/>
          <a:ln w="57150">
            <a:solidFill>
              <a:srgbClr val="DF120A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19" name="Line 31"/>
          <p:cNvSpPr>
            <a:spLocks noChangeShapeType="1"/>
          </p:cNvSpPr>
          <p:nvPr/>
        </p:nvSpPr>
        <p:spPr bwMode="auto">
          <a:xfrm>
            <a:off x="7620000" y="528638"/>
            <a:ext cx="0" cy="609600"/>
          </a:xfrm>
          <a:prstGeom prst="line">
            <a:avLst/>
          </a:prstGeom>
          <a:noFill/>
          <a:ln w="57150">
            <a:solidFill>
              <a:srgbClr val="DF120A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20" name="AutoShape 32"/>
          <p:cNvSpPr>
            <a:spLocks noChangeArrowheads="1"/>
          </p:cNvSpPr>
          <p:nvPr/>
        </p:nvSpPr>
        <p:spPr bwMode="auto">
          <a:xfrm>
            <a:off x="76200" y="1676400"/>
            <a:ext cx="2743200" cy="4572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21" name="AutoShape 33"/>
          <p:cNvSpPr>
            <a:spLocks noChangeArrowheads="1"/>
          </p:cNvSpPr>
          <p:nvPr/>
        </p:nvSpPr>
        <p:spPr bwMode="auto">
          <a:xfrm>
            <a:off x="6019800" y="1676400"/>
            <a:ext cx="2971800" cy="44958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9122" name="AutoShape 34"/>
          <p:cNvSpPr>
            <a:spLocks noChangeArrowheads="1"/>
          </p:cNvSpPr>
          <p:nvPr/>
        </p:nvSpPr>
        <p:spPr bwMode="auto">
          <a:xfrm>
            <a:off x="5334000" y="2478088"/>
            <a:ext cx="1219200" cy="995362"/>
          </a:xfrm>
          <a:prstGeom prst="rightArrow">
            <a:avLst>
              <a:gd name="adj1" fmla="val 50000"/>
              <a:gd name="adj2" fmla="val 37489"/>
            </a:avLst>
          </a:prstGeom>
          <a:solidFill>
            <a:srgbClr val="FFE23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23" name="AutoShape 35"/>
          <p:cNvSpPr>
            <a:spLocks noChangeArrowheads="1"/>
          </p:cNvSpPr>
          <p:nvPr/>
        </p:nvSpPr>
        <p:spPr bwMode="auto">
          <a:xfrm>
            <a:off x="5410200" y="4908550"/>
            <a:ext cx="1219200" cy="985838"/>
          </a:xfrm>
          <a:prstGeom prst="rightArrow">
            <a:avLst>
              <a:gd name="adj1" fmla="val 50000"/>
              <a:gd name="adj2" fmla="val 41682"/>
            </a:avLst>
          </a:prstGeom>
          <a:solidFill>
            <a:srgbClr val="FFE23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24" name="Oval 36"/>
          <p:cNvSpPr>
            <a:spLocks noChangeArrowheads="1"/>
          </p:cNvSpPr>
          <p:nvPr/>
        </p:nvSpPr>
        <p:spPr bwMode="auto">
          <a:xfrm>
            <a:off x="6629400" y="1828800"/>
            <a:ext cx="2209800" cy="1981200"/>
          </a:xfrm>
          <a:prstGeom prst="ellipse">
            <a:avLst/>
          </a:prstGeom>
          <a:solidFill>
            <a:srgbClr val="FFE23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25" name="Oval 37"/>
          <p:cNvSpPr>
            <a:spLocks noChangeArrowheads="1"/>
          </p:cNvSpPr>
          <p:nvPr/>
        </p:nvSpPr>
        <p:spPr bwMode="auto">
          <a:xfrm>
            <a:off x="6629400" y="3886200"/>
            <a:ext cx="2133600" cy="2133600"/>
          </a:xfrm>
          <a:prstGeom prst="ellipse">
            <a:avLst/>
          </a:prstGeom>
          <a:solidFill>
            <a:srgbClr val="FFE23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26" name="AutoShape 38"/>
          <p:cNvSpPr>
            <a:spLocks noChangeArrowheads="1"/>
          </p:cNvSpPr>
          <p:nvPr/>
        </p:nvSpPr>
        <p:spPr bwMode="auto">
          <a:xfrm>
            <a:off x="2209800" y="2478088"/>
            <a:ext cx="1524000" cy="995362"/>
          </a:xfrm>
          <a:prstGeom prst="rightArrow">
            <a:avLst>
              <a:gd name="adj1" fmla="val 50000"/>
              <a:gd name="adj2" fmla="val 41652"/>
            </a:avLst>
          </a:prstGeom>
          <a:solidFill>
            <a:srgbClr val="FFE23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9127" name="AutoShape 39"/>
          <p:cNvSpPr>
            <a:spLocks noChangeArrowheads="1"/>
          </p:cNvSpPr>
          <p:nvPr/>
        </p:nvSpPr>
        <p:spPr bwMode="auto">
          <a:xfrm>
            <a:off x="2286000" y="4900613"/>
            <a:ext cx="1371600" cy="995362"/>
          </a:xfrm>
          <a:prstGeom prst="rightArrow">
            <a:avLst>
              <a:gd name="adj1" fmla="val 50000"/>
              <a:gd name="adj2" fmla="val 37486"/>
            </a:avLst>
          </a:prstGeom>
          <a:solidFill>
            <a:srgbClr val="FFE23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28" name="Oval 40"/>
          <p:cNvSpPr>
            <a:spLocks noChangeArrowheads="1"/>
          </p:cNvSpPr>
          <p:nvPr/>
        </p:nvSpPr>
        <p:spPr bwMode="auto">
          <a:xfrm>
            <a:off x="381000" y="1752600"/>
            <a:ext cx="2057400" cy="1981200"/>
          </a:xfrm>
          <a:prstGeom prst="ellipse">
            <a:avLst/>
          </a:prstGeom>
          <a:solidFill>
            <a:srgbClr val="FFE23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9129" name="Oval 41"/>
          <p:cNvSpPr>
            <a:spLocks noChangeArrowheads="1"/>
          </p:cNvSpPr>
          <p:nvPr/>
        </p:nvSpPr>
        <p:spPr bwMode="auto">
          <a:xfrm>
            <a:off x="381000" y="4114800"/>
            <a:ext cx="2057400" cy="1981200"/>
          </a:xfrm>
          <a:prstGeom prst="ellipse">
            <a:avLst/>
          </a:prstGeom>
          <a:solidFill>
            <a:srgbClr val="FFE23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33" name="Text Box 45"/>
          <p:cNvSpPr txBox="1">
            <a:spLocks noChangeArrowheads="1"/>
          </p:cNvSpPr>
          <p:nvPr/>
        </p:nvSpPr>
        <p:spPr bwMode="auto">
          <a:xfrm>
            <a:off x="152400" y="990600"/>
            <a:ext cx="2601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720B"/>
                </a:solidFill>
                <a:latin typeface="Comic Sans MS" pitchFamily="66" charset="0"/>
              </a:rPr>
              <a:t>SENSORY PART</a:t>
            </a:r>
            <a:endParaRPr lang="en-US" b="1">
              <a:solidFill>
                <a:srgbClr val="FF720B"/>
              </a:solidFill>
            </a:endParaRPr>
          </a:p>
        </p:txBody>
      </p:sp>
      <p:sp>
        <p:nvSpPr>
          <p:cNvPr id="89134" name="Text Box 46"/>
          <p:cNvSpPr txBox="1">
            <a:spLocks noChangeArrowheads="1"/>
          </p:cNvSpPr>
          <p:nvPr/>
        </p:nvSpPr>
        <p:spPr bwMode="auto">
          <a:xfrm>
            <a:off x="6324600" y="1066800"/>
            <a:ext cx="2271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720B"/>
                </a:solidFill>
                <a:latin typeface="Comic Sans MS" pitchFamily="66" charset="0"/>
              </a:rPr>
              <a:t>MOTOR PART</a:t>
            </a:r>
            <a:endParaRPr lang="en-US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89135" name="Text Box 47"/>
          <p:cNvSpPr txBox="1">
            <a:spLocks noChangeArrowheads="1"/>
          </p:cNvSpPr>
          <p:nvPr/>
        </p:nvSpPr>
        <p:spPr bwMode="auto">
          <a:xfrm>
            <a:off x="0" y="62436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720B"/>
                </a:solidFill>
                <a:latin typeface="Comic Sans MS" pitchFamily="66" charset="0"/>
              </a:rPr>
              <a:t>“INPUT” (stimulus)</a:t>
            </a:r>
            <a:endParaRPr lang="en-US" b="1">
              <a:solidFill>
                <a:srgbClr val="FF720B"/>
              </a:solidFill>
            </a:endParaRPr>
          </a:p>
        </p:txBody>
      </p:sp>
      <p:sp>
        <p:nvSpPr>
          <p:cNvPr id="89136" name="Text Box 48"/>
          <p:cNvSpPr txBox="1">
            <a:spLocks noChangeArrowheads="1"/>
          </p:cNvSpPr>
          <p:nvPr/>
        </p:nvSpPr>
        <p:spPr bwMode="auto">
          <a:xfrm>
            <a:off x="3048000" y="6305550"/>
            <a:ext cx="2743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“PROCESS info”</a:t>
            </a:r>
            <a:endParaRPr lang="en-US" sz="26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9137" name="Text Box 49"/>
          <p:cNvSpPr txBox="1">
            <a:spLocks noChangeArrowheads="1"/>
          </p:cNvSpPr>
          <p:nvPr/>
        </p:nvSpPr>
        <p:spPr bwMode="auto">
          <a:xfrm>
            <a:off x="5819775" y="6238875"/>
            <a:ext cx="3376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720B"/>
                </a:solidFill>
                <a:latin typeface="Comic Sans MS" pitchFamily="66" charset="0"/>
              </a:rPr>
              <a:t>“OUTPUT” (response)</a:t>
            </a:r>
            <a:endParaRPr lang="en-US" b="1">
              <a:latin typeface="Comic Sans MS" pitchFamily="66" charset="0"/>
            </a:endParaRPr>
          </a:p>
        </p:txBody>
      </p:sp>
      <p:sp>
        <p:nvSpPr>
          <p:cNvPr id="89139" name="Text Box 51"/>
          <p:cNvSpPr txBox="1">
            <a:spLocks noChangeArrowheads="1"/>
          </p:cNvSpPr>
          <p:nvPr/>
        </p:nvSpPr>
        <p:spPr bwMode="auto">
          <a:xfrm>
            <a:off x="381000" y="2133600"/>
            <a:ext cx="2138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SENSE ORGANS</a:t>
            </a:r>
          </a:p>
          <a:p>
            <a:r>
              <a:rPr lang="en-US" sz="2000" b="1"/>
              <a:t>&amp; RECEPTORS</a:t>
            </a:r>
          </a:p>
        </p:txBody>
      </p:sp>
      <p:sp>
        <p:nvSpPr>
          <p:cNvPr id="89141" name="Text Box 53"/>
          <p:cNvSpPr txBox="1">
            <a:spLocks noChangeArrowheads="1"/>
          </p:cNvSpPr>
          <p:nvPr/>
        </p:nvSpPr>
        <p:spPr bwMode="auto">
          <a:xfrm>
            <a:off x="685800" y="2819400"/>
            <a:ext cx="15017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i="1"/>
              <a:t>(Voluntary, </a:t>
            </a:r>
          </a:p>
          <a:p>
            <a:r>
              <a:rPr lang="en-US" sz="2200" i="1"/>
              <a:t>Conscious)</a:t>
            </a:r>
          </a:p>
        </p:txBody>
      </p:sp>
      <p:sp>
        <p:nvSpPr>
          <p:cNvPr id="89142" name="Text Box 54"/>
          <p:cNvSpPr txBox="1">
            <a:spLocks noChangeArrowheads="1"/>
          </p:cNvSpPr>
          <p:nvPr/>
        </p:nvSpPr>
        <p:spPr bwMode="auto">
          <a:xfrm>
            <a:off x="533400" y="4343400"/>
            <a:ext cx="1820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AUTONOMIC</a:t>
            </a:r>
          </a:p>
          <a:p>
            <a:r>
              <a:rPr lang="en-US" sz="2000" b="1"/>
              <a:t>RECEPTORS</a:t>
            </a:r>
          </a:p>
        </p:txBody>
      </p:sp>
      <p:sp>
        <p:nvSpPr>
          <p:cNvPr id="89143" name="Text Box 55"/>
          <p:cNvSpPr txBox="1">
            <a:spLocks noChangeArrowheads="1"/>
          </p:cNvSpPr>
          <p:nvPr/>
        </p:nvSpPr>
        <p:spPr bwMode="auto">
          <a:xfrm>
            <a:off x="609600" y="5021263"/>
            <a:ext cx="17351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i="1"/>
              <a:t>(Involuntary,</a:t>
            </a:r>
          </a:p>
          <a:p>
            <a:r>
              <a:rPr lang="en-US" sz="2200" i="1"/>
              <a:t>Unconscious)</a:t>
            </a:r>
          </a:p>
        </p:txBody>
      </p:sp>
      <p:sp>
        <p:nvSpPr>
          <p:cNvPr id="89144" name="Text Box 56"/>
          <p:cNvSpPr txBox="1">
            <a:spLocks noChangeArrowheads="1"/>
          </p:cNvSpPr>
          <p:nvPr/>
        </p:nvSpPr>
        <p:spPr bwMode="auto">
          <a:xfrm>
            <a:off x="7010400" y="1981200"/>
            <a:ext cx="1554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/>
              <a:t>SKELETAL</a:t>
            </a:r>
          </a:p>
          <a:p>
            <a:pPr algn="ctr"/>
            <a:r>
              <a:rPr lang="en-US" sz="2000" b="1"/>
              <a:t>MUSCLE</a:t>
            </a:r>
          </a:p>
        </p:txBody>
      </p:sp>
      <p:sp>
        <p:nvSpPr>
          <p:cNvPr id="89145" name="Text Box 57"/>
          <p:cNvSpPr txBox="1">
            <a:spLocks noChangeArrowheads="1"/>
          </p:cNvSpPr>
          <p:nvPr/>
        </p:nvSpPr>
        <p:spPr bwMode="auto">
          <a:xfrm>
            <a:off x="7010400" y="2667000"/>
            <a:ext cx="15017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i="1"/>
              <a:t>(Voluntary, </a:t>
            </a:r>
          </a:p>
          <a:p>
            <a:r>
              <a:rPr lang="en-US" sz="2200" i="1"/>
              <a:t>Conscious)</a:t>
            </a:r>
          </a:p>
          <a:p>
            <a:endParaRPr lang="en-US" sz="2200"/>
          </a:p>
        </p:txBody>
      </p:sp>
      <p:sp>
        <p:nvSpPr>
          <p:cNvPr id="89147" name="Text Box 59"/>
          <p:cNvSpPr txBox="1">
            <a:spLocks noChangeArrowheads="1"/>
          </p:cNvSpPr>
          <p:nvPr/>
        </p:nvSpPr>
        <p:spPr bwMode="auto">
          <a:xfrm>
            <a:off x="6781800" y="3962400"/>
            <a:ext cx="19113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/>
              <a:t>INVOLUNTARY</a:t>
            </a:r>
          </a:p>
          <a:p>
            <a:pPr algn="ctr"/>
            <a:r>
              <a:rPr lang="en-US" sz="1800" b="1"/>
              <a:t>MUSCLES</a:t>
            </a:r>
          </a:p>
          <a:p>
            <a:pPr algn="ctr"/>
            <a:endParaRPr lang="en-US"/>
          </a:p>
        </p:txBody>
      </p:sp>
      <p:sp>
        <p:nvSpPr>
          <p:cNvPr id="89148" name="Text Box 60"/>
          <p:cNvSpPr txBox="1">
            <a:spLocks noChangeArrowheads="1"/>
          </p:cNvSpPr>
          <p:nvPr/>
        </p:nvSpPr>
        <p:spPr bwMode="auto">
          <a:xfrm>
            <a:off x="6400800" y="4464050"/>
            <a:ext cx="2590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i="1"/>
              <a:t>(Heart, breathing, digestion)</a:t>
            </a:r>
          </a:p>
        </p:txBody>
      </p:sp>
      <p:sp>
        <p:nvSpPr>
          <p:cNvPr id="89149" name="Text Box 61"/>
          <p:cNvSpPr txBox="1">
            <a:spLocks noChangeArrowheads="1"/>
          </p:cNvSpPr>
          <p:nvPr/>
        </p:nvSpPr>
        <p:spPr bwMode="auto">
          <a:xfrm>
            <a:off x="7086600" y="5149850"/>
            <a:ext cx="1243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GLANDS</a:t>
            </a:r>
          </a:p>
        </p:txBody>
      </p:sp>
      <p:sp>
        <p:nvSpPr>
          <p:cNvPr id="89150" name="Text Box 62"/>
          <p:cNvSpPr txBox="1">
            <a:spLocks noChangeArrowheads="1"/>
          </p:cNvSpPr>
          <p:nvPr/>
        </p:nvSpPr>
        <p:spPr bwMode="auto">
          <a:xfrm>
            <a:off x="6781800" y="5410200"/>
            <a:ext cx="21574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i="1"/>
              <a:t>(Make hormones,</a:t>
            </a:r>
          </a:p>
          <a:p>
            <a:r>
              <a:rPr lang="en-US" sz="2200" i="1"/>
              <a:t>Enzymes, etc.)</a:t>
            </a:r>
          </a:p>
        </p:txBody>
      </p:sp>
      <p:sp>
        <p:nvSpPr>
          <p:cNvPr id="89152" name="Text Box 64"/>
          <p:cNvSpPr txBox="1">
            <a:spLocks noChangeArrowheads="1"/>
          </p:cNvSpPr>
          <p:nvPr/>
        </p:nvSpPr>
        <p:spPr bwMode="auto">
          <a:xfrm>
            <a:off x="2362200" y="2638425"/>
            <a:ext cx="121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DF120A"/>
                </a:solidFill>
              </a:rPr>
              <a:t>Sensory neuron</a:t>
            </a:r>
          </a:p>
        </p:txBody>
      </p:sp>
      <p:sp>
        <p:nvSpPr>
          <p:cNvPr id="89153" name="Text Box 65"/>
          <p:cNvSpPr txBox="1">
            <a:spLocks noChangeArrowheads="1"/>
          </p:cNvSpPr>
          <p:nvPr/>
        </p:nvSpPr>
        <p:spPr bwMode="auto">
          <a:xfrm>
            <a:off x="2414588" y="5076825"/>
            <a:ext cx="1295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DF120A"/>
                </a:solidFill>
              </a:rPr>
              <a:t>Sensory neuron</a:t>
            </a:r>
          </a:p>
          <a:p>
            <a:endParaRPr lang="en-US"/>
          </a:p>
        </p:txBody>
      </p:sp>
      <p:sp>
        <p:nvSpPr>
          <p:cNvPr id="89154" name="Text Box 66"/>
          <p:cNvSpPr txBox="1">
            <a:spLocks noChangeArrowheads="1"/>
          </p:cNvSpPr>
          <p:nvPr/>
        </p:nvSpPr>
        <p:spPr bwMode="auto">
          <a:xfrm>
            <a:off x="5365750" y="26543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DF120A"/>
                </a:solidFill>
              </a:rPr>
              <a:t>Motor neuron</a:t>
            </a:r>
          </a:p>
        </p:txBody>
      </p:sp>
      <p:sp>
        <p:nvSpPr>
          <p:cNvPr id="89155" name="Text Box 67"/>
          <p:cNvSpPr txBox="1">
            <a:spLocks noChangeArrowheads="1"/>
          </p:cNvSpPr>
          <p:nvPr/>
        </p:nvSpPr>
        <p:spPr bwMode="auto">
          <a:xfrm>
            <a:off x="5486400" y="5076825"/>
            <a:ext cx="1295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DF120A"/>
                </a:solidFill>
              </a:rPr>
              <a:t>Motor neuron</a:t>
            </a:r>
            <a:endParaRPr lang="en-US" sz="1800">
              <a:solidFill>
                <a:srgbClr val="DF120A"/>
              </a:solidFill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89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89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89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89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6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9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6" dur="500"/>
                                        <p:tgtEl>
                                          <p:spTgt spid="89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9" dur="500"/>
                                        <p:tgtEl>
                                          <p:spTgt spid="8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2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5" dur="500"/>
                                        <p:tgtEl>
                                          <p:spTgt spid="8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/>
      <p:bldP spid="89116" grpId="0" animBg="1"/>
      <p:bldP spid="89117" grpId="0" animBg="1"/>
      <p:bldP spid="89118" grpId="0" animBg="1"/>
      <p:bldP spid="89119" grpId="0" animBg="1"/>
      <p:bldP spid="89120" grpId="0" animBg="1"/>
      <p:bldP spid="89121" grpId="0" animBg="1"/>
      <p:bldP spid="89122" grpId="0" animBg="1"/>
      <p:bldP spid="89123" grpId="0" animBg="1"/>
      <p:bldP spid="89124" grpId="0" animBg="1"/>
      <p:bldP spid="89125" grpId="0" animBg="1"/>
      <p:bldP spid="89126" grpId="1" animBg="1"/>
      <p:bldP spid="89127" grpId="0" animBg="1"/>
      <p:bldP spid="89128" grpId="0" animBg="1"/>
      <p:bldP spid="89129" grpId="0" animBg="1"/>
      <p:bldP spid="89133" grpId="0"/>
      <p:bldP spid="89134" grpId="0"/>
      <p:bldP spid="89135" grpId="0"/>
      <p:bldP spid="89136" grpId="0"/>
      <p:bldP spid="89137" grpId="0"/>
      <p:bldP spid="89139" grpId="0"/>
      <p:bldP spid="89141" grpId="0"/>
      <p:bldP spid="89142" grpId="0"/>
      <p:bldP spid="89143" grpId="0"/>
      <p:bldP spid="89144" grpId="0"/>
      <p:bldP spid="89145" grpId="0"/>
      <p:bldP spid="89147" grpId="0"/>
      <p:bldP spid="89148" grpId="0"/>
      <p:bldP spid="89149" grpId="0"/>
      <p:bldP spid="89150" grpId="0"/>
      <p:bldP spid="89152" grpId="0"/>
      <p:bldP spid="89153" grpId="0"/>
      <p:bldP spid="89154" grpId="1"/>
      <p:bldP spid="891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38213"/>
            <a:ext cx="8077200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372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rgbClr val="00DFDF"/>
                </a:solidFill>
              </a:rPr>
              <a:t>Relationship between </a:t>
            </a:r>
            <a:r>
              <a:rPr lang="en-US" sz="3200" b="1" smtClean="0">
                <a:solidFill>
                  <a:srgbClr val="00DFD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Sensory Neurons</a:t>
            </a:r>
            <a:r>
              <a:rPr lang="en-US" sz="3200" smtClean="0">
                <a:solidFill>
                  <a:srgbClr val="00DFDF"/>
                </a:solidFill>
              </a:rPr>
              <a:t>, </a:t>
            </a:r>
            <a:r>
              <a:rPr lang="en-US" sz="3200" b="1" smtClean="0">
                <a:solidFill>
                  <a:srgbClr val="00DFD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Brain</a:t>
            </a:r>
            <a:r>
              <a:rPr lang="en-US" sz="3200" smtClean="0">
                <a:solidFill>
                  <a:srgbClr val="00DFDF"/>
                </a:solidFill>
              </a:rPr>
              <a:t>, and </a:t>
            </a:r>
            <a:r>
              <a:rPr lang="en-US" sz="3200" b="1" smtClean="0">
                <a:solidFill>
                  <a:srgbClr val="00DFD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Motor Neurons </a:t>
            </a:r>
            <a:r>
              <a:rPr lang="en-US" sz="3200" smtClean="0">
                <a:solidFill>
                  <a:srgbClr val="00DFDF"/>
                </a:solidFill>
              </a:rPr>
              <a:t>(neural pathway)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743200" y="2081213"/>
            <a:ext cx="2667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Arial" charset="0"/>
              </a:rPr>
              <a:t>Sensory neurons</a:t>
            </a:r>
            <a:r>
              <a:rPr lang="en-US" sz="2200">
                <a:solidFill>
                  <a:srgbClr val="FF0000"/>
                </a:solidFill>
              </a:rPr>
              <a:t> </a:t>
            </a:r>
            <a:r>
              <a:rPr lang="en-US" sz="2200" b="1">
                <a:solidFill>
                  <a:srgbClr val="FF0000"/>
                </a:solidFill>
              </a:rPr>
              <a:t>bring info from environment TO brain.</a:t>
            </a:r>
            <a:r>
              <a:rPr lang="en-US" sz="22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445125" y="2690813"/>
            <a:ext cx="32416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Brain</a:t>
            </a:r>
            <a:r>
              <a:rPr lang="en-US"/>
              <a:t> </a:t>
            </a:r>
            <a:r>
              <a:rPr lang="en-US" b="1"/>
              <a:t>interprets info then sends message to PNS </a:t>
            </a:r>
            <a:endParaRPr lang="en-US"/>
          </a:p>
          <a:p>
            <a:pPr algn="ctr"/>
            <a:endParaRPr 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667000" y="4595813"/>
            <a:ext cx="33353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Motor neurons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" pitchFamily="28" charset="0"/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take orders FROM brain TO muscles or glands.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" pitchFamily="28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200400" y="1655763"/>
            <a:ext cx="1905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>
                <a:solidFill>
                  <a:srgbClr val="FF0000"/>
                </a:solidFill>
              </a:rPr>
              <a:t>1. INPUT:</a:t>
            </a:r>
            <a:endParaRPr lang="en-US" sz="2600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810250" y="2228850"/>
            <a:ext cx="2655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2. PROCESSING:</a:t>
            </a:r>
            <a:endParaRPr lang="en-US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413125" y="4213225"/>
            <a:ext cx="187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" pitchFamily="28" charset="0"/>
              </a:rPr>
              <a:t>3. OUTPUT: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" pitchFamily="28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-196850" y="5794375"/>
            <a:ext cx="937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000" b="1" kern="0" dirty="0">
                <a:solidFill>
                  <a:srgbClr val="00DFDF"/>
                </a:solidFill>
                <a:effectLst>
                  <a:innerShdw blurRad="254000" dir="10800000">
                    <a:srgbClr val="FFFF00">
                      <a:alpha val="57000"/>
                    </a:srgbClr>
                  </a:innerShdw>
                </a:effectLst>
                <a:uFill>
                  <a:solidFill>
                    <a:srgbClr val="FFFF00"/>
                  </a:solidFill>
                </a:uFill>
                <a:latin typeface="+mj-lt"/>
                <a:ea typeface="+mj-ea"/>
                <a:cs typeface="+mj-cs"/>
              </a:rPr>
              <a:t>*</a:t>
            </a:r>
            <a:r>
              <a:rPr lang="en-US" sz="3000" b="1" u="sng" kern="0" dirty="0">
                <a:solidFill>
                  <a:srgbClr val="00DFDF"/>
                </a:solidFill>
                <a:effectLst>
                  <a:innerShdw blurRad="254000" dir="10800000">
                    <a:srgbClr val="FFFF00">
                      <a:alpha val="57000"/>
                    </a:srgbClr>
                  </a:innerShdw>
                </a:effectLst>
                <a:uFill>
                  <a:solidFill>
                    <a:srgbClr val="FFFF00"/>
                  </a:solidFill>
                </a:uFill>
                <a:latin typeface="+mj-lt"/>
                <a:ea typeface="+mj-ea"/>
                <a:cs typeface="+mj-cs"/>
              </a:rPr>
              <a:t>Interneurons</a:t>
            </a:r>
            <a:r>
              <a:rPr lang="en-US" sz="3000" b="1" kern="0" dirty="0">
                <a:solidFill>
                  <a:srgbClr val="00DFD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000" kern="0" dirty="0">
                <a:solidFill>
                  <a:srgbClr val="00DFDF"/>
                </a:solidFill>
                <a:latin typeface="+mj-lt"/>
                <a:ea typeface="+mj-ea"/>
                <a:cs typeface="+mj-cs"/>
              </a:rPr>
              <a:t>connect sensory neurons &amp; motor neurons.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  <p:bldP spid="24580" grpId="0"/>
      <p:bldP spid="24581" grpId="0"/>
      <p:bldP spid="24582" grpId="0"/>
      <p:bldP spid="24583" grpId="0"/>
      <p:bldP spid="245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675" y="609600"/>
            <a:ext cx="69754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84150"/>
            <a:ext cx="8686800" cy="9906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FF00"/>
                </a:solidFill>
                <a:latin typeface="Hoefler Text"/>
              </a:rPr>
              <a:t>NEURONS – </a:t>
            </a:r>
            <a:r>
              <a:rPr lang="en-US" sz="3200" b="1" smtClean="0">
                <a:solidFill>
                  <a:srgbClr val="00DFDF"/>
                </a:solidFill>
                <a:latin typeface="Hoefler Text"/>
              </a:rPr>
              <a:t>Cells of the Nervous System</a:t>
            </a:r>
            <a:endParaRPr lang="en-US" smtClean="0">
              <a:solidFill>
                <a:srgbClr val="0000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57200" y="3346450"/>
            <a:ext cx="9753600" cy="37401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600" smtClean="0">
              <a:solidFill>
                <a:srgbClr val="21C9FF"/>
              </a:solidFill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600" b="1" smtClean="0">
                <a:solidFill>
                  <a:srgbClr val="FFFF00"/>
                </a:solidFill>
              </a:rPr>
              <a:t>Cell body:  </a:t>
            </a:r>
            <a:r>
              <a:rPr lang="en-US" sz="2600" smtClean="0">
                <a:solidFill>
                  <a:srgbClr val="21C9FF"/>
                </a:solidFill>
              </a:rPr>
              <a:t>nucleus is located here.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600" b="1" smtClean="0">
                <a:solidFill>
                  <a:srgbClr val="FFFF00"/>
                </a:solidFill>
              </a:rPr>
              <a:t>Dendrites:  </a:t>
            </a:r>
            <a:r>
              <a:rPr lang="en-US" sz="2600" smtClean="0">
                <a:solidFill>
                  <a:srgbClr val="21C9FF"/>
                </a:solidFill>
              </a:rPr>
              <a:t>“branches” of cell body; receive impulse from environment or another neuron.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600" b="1" smtClean="0">
                <a:solidFill>
                  <a:srgbClr val="FFFF00"/>
                </a:solidFill>
              </a:rPr>
              <a:t>Axon:</a:t>
            </a:r>
            <a:r>
              <a:rPr lang="en-US" sz="2600" smtClean="0">
                <a:solidFill>
                  <a:srgbClr val="21C9FF"/>
                </a:solidFill>
              </a:rPr>
              <a:t> long projection reaching to nearby neurons. Ends at </a:t>
            </a:r>
            <a:r>
              <a:rPr lang="en-US" sz="2600" b="1" smtClean="0">
                <a:solidFill>
                  <a:srgbClr val="FFFF00"/>
                </a:solidFill>
              </a:rPr>
              <a:t>Axon terminals</a:t>
            </a:r>
            <a:r>
              <a:rPr lang="en-US" sz="2600" smtClean="0">
                <a:solidFill>
                  <a:srgbClr val="FFFF00"/>
                </a:solidFill>
              </a:rPr>
              <a:t> </a:t>
            </a:r>
            <a:r>
              <a:rPr lang="en-US" sz="2600" smtClean="0">
                <a:solidFill>
                  <a:srgbClr val="21C9FF"/>
                </a:solidFill>
              </a:rPr>
              <a:t>which contain neurotransmitter.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600" b="1" smtClean="0">
                <a:solidFill>
                  <a:srgbClr val="FFFF00"/>
                </a:solidFill>
              </a:rPr>
              <a:t>Myelin:</a:t>
            </a:r>
            <a:r>
              <a:rPr lang="en-US" sz="2600" smtClean="0">
                <a:solidFill>
                  <a:srgbClr val="21C9FF"/>
                </a:solidFill>
              </a:rPr>
              <a:t> Fatty covering of axon. Speeds up nerve impulses.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4165600" y="6019800"/>
            <a:ext cx="497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158875" y="6858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DF120A"/>
                </a:solidFill>
              </a:rPr>
              <a:t>CELL BODY</a:t>
            </a:r>
            <a:endParaRPr lang="en-US" sz="1800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2073275" y="990600"/>
            <a:ext cx="609600" cy="990600"/>
          </a:xfrm>
          <a:prstGeom prst="line">
            <a:avLst/>
          </a:prstGeom>
          <a:noFill/>
          <a:ln w="38100">
            <a:solidFill>
              <a:srgbClr val="DF120A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1082675" y="3336925"/>
            <a:ext cx="1666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DF120A"/>
                </a:solidFill>
              </a:rPr>
              <a:t>DENDRITES</a:t>
            </a:r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 flipV="1">
            <a:off x="1539875" y="2743200"/>
            <a:ext cx="76200" cy="609600"/>
          </a:xfrm>
          <a:prstGeom prst="line">
            <a:avLst/>
          </a:prstGeom>
          <a:noFill/>
          <a:ln w="38100">
            <a:solidFill>
              <a:srgbClr val="DF120A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V="1">
            <a:off x="1616075" y="3048000"/>
            <a:ext cx="533400" cy="304800"/>
          </a:xfrm>
          <a:prstGeom prst="line">
            <a:avLst/>
          </a:prstGeom>
          <a:noFill/>
          <a:ln w="38100">
            <a:solidFill>
              <a:srgbClr val="DF120A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4951413" y="1127125"/>
            <a:ext cx="931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DF120A"/>
                </a:solidFill>
              </a:rPr>
              <a:t>AXON</a:t>
            </a:r>
            <a:endParaRPr lang="en-US"/>
          </a:p>
        </p:txBody>
      </p:sp>
      <p:sp>
        <p:nvSpPr>
          <p:cNvPr id="18446" name="AutoShape 14"/>
          <p:cNvSpPr>
            <a:spLocks/>
          </p:cNvSpPr>
          <p:nvPr/>
        </p:nvSpPr>
        <p:spPr bwMode="auto">
          <a:xfrm rot="5375482">
            <a:off x="5128419" y="384969"/>
            <a:ext cx="523875" cy="2820987"/>
          </a:xfrm>
          <a:prstGeom prst="leftBrace">
            <a:avLst>
              <a:gd name="adj1" fmla="val 52378"/>
              <a:gd name="adj2" fmla="val 50000"/>
            </a:avLst>
          </a:prstGeom>
          <a:noFill/>
          <a:ln w="38100">
            <a:solidFill>
              <a:srgbClr val="DF120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6340475" y="2971800"/>
            <a:ext cx="1568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DF120A"/>
                </a:solidFill>
              </a:rPr>
              <a:t>AXON</a:t>
            </a:r>
          </a:p>
          <a:p>
            <a:pPr algn="ctr"/>
            <a:r>
              <a:rPr lang="en-US" sz="1800" b="1">
                <a:solidFill>
                  <a:srgbClr val="DF120A"/>
                </a:solidFill>
              </a:rPr>
              <a:t>TERMINALS</a:t>
            </a:r>
            <a:endParaRPr 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V="1">
            <a:off x="7407275" y="2514600"/>
            <a:ext cx="76200" cy="533400"/>
          </a:xfrm>
          <a:prstGeom prst="line">
            <a:avLst/>
          </a:prstGeom>
          <a:noFill/>
          <a:ln w="38100">
            <a:solidFill>
              <a:srgbClr val="DF120A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4435475" y="3276600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DF120A"/>
                </a:solidFill>
              </a:rPr>
              <a:t>MYELIN</a:t>
            </a:r>
            <a:endParaRPr lang="en-US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H="1" flipV="1">
            <a:off x="4359275" y="2514600"/>
            <a:ext cx="457200" cy="762000"/>
          </a:xfrm>
          <a:prstGeom prst="line">
            <a:avLst/>
          </a:prstGeom>
          <a:noFill/>
          <a:ln w="38100">
            <a:solidFill>
              <a:srgbClr val="DF120A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V="1">
            <a:off x="4816475" y="2743200"/>
            <a:ext cx="381000" cy="533400"/>
          </a:xfrm>
          <a:prstGeom prst="line">
            <a:avLst/>
          </a:prstGeom>
          <a:noFill/>
          <a:ln w="38100">
            <a:solidFill>
              <a:srgbClr val="DF120A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7407275" y="2514600"/>
            <a:ext cx="381000" cy="533400"/>
          </a:xfrm>
          <a:prstGeom prst="line">
            <a:avLst/>
          </a:prstGeom>
          <a:noFill/>
          <a:ln w="38100">
            <a:solidFill>
              <a:srgbClr val="DF120A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4099" grpId="0" uiExpand="1" build="p"/>
      <p:bldP spid="18441" grpId="0" animBg="1"/>
      <p:bldP spid="18442" grpId="0"/>
      <p:bldP spid="18443" grpId="0" animBg="1"/>
      <p:bldP spid="18444" grpId="0" animBg="1"/>
      <p:bldP spid="18445" grpId="0"/>
      <p:bldP spid="18446" grpId="0" animBg="1"/>
      <p:bldP spid="18448" grpId="0" animBg="1"/>
      <p:bldP spid="18449" grpId="0"/>
      <p:bldP spid="18450" grpId="0" animBg="1"/>
      <p:bldP spid="18451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 rot="5410180">
            <a:off x="2526507" y="978693"/>
            <a:ext cx="4038600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462463"/>
            <a:ext cx="3886200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28600"/>
            <a:ext cx="27797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COV7RG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791982">
            <a:off x="6246813" y="150813"/>
            <a:ext cx="28003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88925" y="3959225"/>
            <a:ext cx="23685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sym typeface="Symbol" pitchFamily="18" charset="2"/>
              </a:rPr>
              <a:t>	</a:t>
            </a:r>
          </a:p>
          <a:p>
            <a:r>
              <a:rPr lang="en-US">
                <a:solidFill>
                  <a:schemeClr val="bg1"/>
                </a:solidFill>
              </a:rPr>
              <a:t>Neurons in cortex</a:t>
            </a:r>
          </a:p>
          <a:p>
            <a:r>
              <a:rPr lang="en-US">
                <a:solidFill>
                  <a:schemeClr val="bg1"/>
                </a:solidFill>
              </a:rPr>
              <a:t>of Brain.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200400" y="4495800"/>
            <a:ext cx="15255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sym typeface="Symbol" pitchFamily="18" charset="2"/>
              </a:rPr>
              <a:t>      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Various</a:t>
            </a:r>
          </a:p>
          <a:p>
            <a:r>
              <a:rPr lang="en-US">
                <a:solidFill>
                  <a:schemeClr val="bg1"/>
                </a:solidFill>
              </a:rPr>
              <a:t>neurons 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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7"/>
          <p:cNvSpPr>
            <a:spLocks noChangeArrowheads="1"/>
          </p:cNvSpPr>
          <p:nvPr/>
        </p:nvSpPr>
        <p:spPr bwMode="auto">
          <a:xfrm>
            <a:off x="0" y="1066800"/>
            <a:ext cx="9144000" cy="5486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25603" name="Picture 5" descr="level06neur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6324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1066800" y="1524000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DF120A"/>
                </a:solidFill>
              </a:rPr>
              <a:t>stimulus</a:t>
            </a:r>
            <a:endParaRPr lang="en-US">
              <a:solidFill>
                <a:srgbClr val="DF120A"/>
              </a:solidFill>
            </a:endParaRPr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2362200" y="1752600"/>
            <a:ext cx="304800" cy="0"/>
          </a:xfrm>
          <a:prstGeom prst="line">
            <a:avLst/>
          </a:prstGeom>
          <a:noFill/>
          <a:ln w="38100">
            <a:solidFill>
              <a:srgbClr val="DF120A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Freeform 15"/>
          <p:cNvSpPr>
            <a:spLocks/>
          </p:cNvSpPr>
          <p:nvPr/>
        </p:nvSpPr>
        <p:spPr bwMode="auto">
          <a:xfrm>
            <a:off x="2228850" y="1816100"/>
            <a:ext cx="2457450" cy="3573463"/>
          </a:xfrm>
          <a:custGeom>
            <a:avLst/>
            <a:gdLst>
              <a:gd name="T0" fmla="*/ 474663 w 1548"/>
              <a:gd name="T1" fmla="*/ 0 h 2251"/>
              <a:gd name="T2" fmla="*/ 522288 w 1548"/>
              <a:gd name="T3" fmla="*/ 130175 h 2251"/>
              <a:gd name="T4" fmla="*/ 546100 w 1548"/>
              <a:gd name="T5" fmla="*/ 201612 h 2251"/>
              <a:gd name="T6" fmla="*/ 593725 w 1548"/>
              <a:gd name="T7" fmla="*/ 273050 h 2251"/>
              <a:gd name="T8" fmla="*/ 760412 w 1548"/>
              <a:gd name="T9" fmla="*/ 379412 h 2251"/>
              <a:gd name="T10" fmla="*/ 1150938 w 1548"/>
              <a:gd name="T11" fmla="*/ 439738 h 2251"/>
              <a:gd name="T12" fmla="*/ 1317625 w 1548"/>
              <a:gd name="T13" fmla="*/ 450850 h 2251"/>
              <a:gd name="T14" fmla="*/ 1531937 w 1548"/>
              <a:gd name="T15" fmla="*/ 546100 h 2251"/>
              <a:gd name="T16" fmla="*/ 1649413 w 1548"/>
              <a:gd name="T17" fmla="*/ 604838 h 2251"/>
              <a:gd name="T18" fmla="*/ 1720850 w 1548"/>
              <a:gd name="T19" fmla="*/ 652463 h 2251"/>
              <a:gd name="T20" fmla="*/ 1768475 w 1548"/>
              <a:gd name="T21" fmla="*/ 712787 h 2251"/>
              <a:gd name="T22" fmla="*/ 1792288 w 1548"/>
              <a:gd name="T23" fmla="*/ 747712 h 2251"/>
              <a:gd name="T24" fmla="*/ 1898650 w 1548"/>
              <a:gd name="T25" fmla="*/ 806450 h 2251"/>
              <a:gd name="T26" fmla="*/ 2030413 w 1548"/>
              <a:gd name="T27" fmla="*/ 877888 h 2251"/>
              <a:gd name="T28" fmla="*/ 2171700 w 1548"/>
              <a:gd name="T29" fmla="*/ 973138 h 2251"/>
              <a:gd name="T30" fmla="*/ 2208213 w 1548"/>
              <a:gd name="T31" fmla="*/ 996950 h 2251"/>
              <a:gd name="T32" fmla="*/ 2255838 w 1548"/>
              <a:gd name="T33" fmla="*/ 1068388 h 2251"/>
              <a:gd name="T34" fmla="*/ 2290763 w 1548"/>
              <a:gd name="T35" fmla="*/ 1116013 h 2251"/>
              <a:gd name="T36" fmla="*/ 2362200 w 1548"/>
              <a:gd name="T37" fmla="*/ 1222375 h 2251"/>
              <a:gd name="T38" fmla="*/ 2457450 w 1548"/>
              <a:gd name="T39" fmla="*/ 1436687 h 2251"/>
              <a:gd name="T40" fmla="*/ 2338388 w 1548"/>
              <a:gd name="T41" fmla="*/ 1781175 h 2251"/>
              <a:gd name="T42" fmla="*/ 2160588 w 1548"/>
              <a:gd name="T43" fmla="*/ 1946275 h 2251"/>
              <a:gd name="T44" fmla="*/ 1839913 w 1548"/>
              <a:gd name="T45" fmla="*/ 2078038 h 2251"/>
              <a:gd name="T46" fmla="*/ 1555750 w 1548"/>
              <a:gd name="T47" fmla="*/ 2184400 h 2251"/>
              <a:gd name="T48" fmla="*/ 1400175 w 1548"/>
              <a:gd name="T49" fmla="*/ 2219325 h 2251"/>
              <a:gd name="T50" fmla="*/ 1222375 w 1548"/>
              <a:gd name="T51" fmla="*/ 2266950 h 2251"/>
              <a:gd name="T52" fmla="*/ 1116013 w 1548"/>
              <a:gd name="T53" fmla="*/ 2303463 h 2251"/>
              <a:gd name="T54" fmla="*/ 1009650 w 1548"/>
              <a:gd name="T55" fmla="*/ 2362200 h 2251"/>
              <a:gd name="T56" fmla="*/ 866775 w 1548"/>
              <a:gd name="T57" fmla="*/ 2468563 h 2251"/>
              <a:gd name="T58" fmla="*/ 795337 w 1548"/>
              <a:gd name="T59" fmla="*/ 2576513 h 2251"/>
              <a:gd name="T60" fmla="*/ 747712 w 1548"/>
              <a:gd name="T61" fmla="*/ 2682875 h 2251"/>
              <a:gd name="T62" fmla="*/ 700087 w 1548"/>
              <a:gd name="T63" fmla="*/ 2765425 h 2251"/>
              <a:gd name="T64" fmla="*/ 652462 w 1548"/>
              <a:gd name="T65" fmla="*/ 2873375 h 2251"/>
              <a:gd name="T66" fmla="*/ 593725 w 1548"/>
              <a:gd name="T67" fmla="*/ 3027362 h 2251"/>
              <a:gd name="T68" fmla="*/ 522288 w 1548"/>
              <a:gd name="T69" fmla="*/ 3192462 h 2251"/>
              <a:gd name="T70" fmla="*/ 450850 w 1548"/>
              <a:gd name="T71" fmla="*/ 3324226 h 2251"/>
              <a:gd name="T72" fmla="*/ 415925 w 1548"/>
              <a:gd name="T73" fmla="*/ 3454401 h 2251"/>
              <a:gd name="T74" fmla="*/ 190500 w 1548"/>
              <a:gd name="T75" fmla="*/ 3573463 h 2251"/>
              <a:gd name="T76" fmla="*/ 60325 w 1548"/>
              <a:gd name="T77" fmla="*/ 3536951 h 2251"/>
              <a:gd name="T78" fmla="*/ 0 w 1548"/>
              <a:gd name="T79" fmla="*/ 3406776 h 225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548"/>
              <a:gd name="T121" fmla="*/ 0 h 2251"/>
              <a:gd name="T122" fmla="*/ 1548 w 1548"/>
              <a:gd name="T123" fmla="*/ 2251 h 225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548" h="2251">
                <a:moveTo>
                  <a:pt x="299" y="0"/>
                </a:moveTo>
                <a:cubicBezTo>
                  <a:pt x="306" y="35"/>
                  <a:pt x="315" y="50"/>
                  <a:pt x="329" y="82"/>
                </a:cubicBezTo>
                <a:cubicBezTo>
                  <a:pt x="335" y="96"/>
                  <a:pt x="335" y="113"/>
                  <a:pt x="344" y="127"/>
                </a:cubicBezTo>
                <a:cubicBezTo>
                  <a:pt x="354" y="142"/>
                  <a:pt x="374" y="172"/>
                  <a:pt x="374" y="172"/>
                </a:cubicBezTo>
                <a:cubicBezTo>
                  <a:pt x="386" y="210"/>
                  <a:pt x="439" y="227"/>
                  <a:pt x="479" y="239"/>
                </a:cubicBezTo>
                <a:cubicBezTo>
                  <a:pt x="570" y="265"/>
                  <a:pt x="620" y="270"/>
                  <a:pt x="725" y="277"/>
                </a:cubicBezTo>
                <a:cubicBezTo>
                  <a:pt x="760" y="279"/>
                  <a:pt x="795" y="281"/>
                  <a:pt x="830" y="284"/>
                </a:cubicBezTo>
                <a:cubicBezTo>
                  <a:pt x="877" y="299"/>
                  <a:pt x="917" y="329"/>
                  <a:pt x="965" y="344"/>
                </a:cubicBezTo>
                <a:cubicBezTo>
                  <a:pt x="989" y="360"/>
                  <a:pt x="1013" y="365"/>
                  <a:pt x="1039" y="381"/>
                </a:cubicBezTo>
                <a:cubicBezTo>
                  <a:pt x="1054" y="390"/>
                  <a:pt x="1084" y="411"/>
                  <a:pt x="1084" y="411"/>
                </a:cubicBezTo>
                <a:cubicBezTo>
                  <a:pt x="1099" y="455"/>
                  <a:pt x="1080" y="415"/>
                  <a:pt x="1114" y="449"/>
                </a:cubicBezTo>
                <a:cubicBezTo>
                  <a:pt x="1120" y="455"/>
                  <a:pt x="1122" y="465"/>
                  <a:pt x="1129" y="471"/>
                </a:cubicBezTo>
                <a:cubicBezTo>
                  <a:pt x="1161" y="499"/>
                  <a:pt x="1164" y="498"/>
                  <a:pt x="1196" y="508"/>
                </a:cubicBezTo>
                <a:cubicBezTo>
                  <a:pt x="1225" y="530"/>
                  <a:pt x="1242" y="544"/>
                  <a:pt x="1279" y="553"/>
                </a:cubicBezTo>
                <a:cubicBezTo>
                  <a:pt x="1305" y="580"/>
                  <a:pt x="1335" y="590"/>
                  <a:pt x="1368" y="613"/>
                </a:cubicBezTo>
                <a:cubicBezTo>
                  <a:pt x="1375" y="618"/>
                  <a:pt x="1391" y="628"/>
                  <a:pt x="1391" y="628"/>
                </a:cubicBezTo>
                <a:cubicBezTo>
                  <a:pt x="1401" y="643"/>
                  <a:pt x="1410" y="658"/>
                  <a:pt x="1421" y="673"/>
                </a:cubicBezTo>
                <a:cubicBezTo>
                  <a:pt x="1428" y="683"/>
                  <a:pt x="1443" y="703"/>
                  <a:pt x="1443" y="703"/>
                </a:cubicBezTo>
                <a:cubicBezTo>
                  <a:pt x="1453" y="731"/>
                  <a:pt x="1476" y="743"/>
                  <a:pt x="1488" y="770"/>
                </a:cubicBezTo>
                <a:cubicBezTo>
                  <a:pt x="1508" y="816"/>
                  <a:pt x="1519" y="861"/>
                  <a:pt x="1548" y="905"/>
                </a:cubicBezTo>
                <a:cubicBezTo>
                  <a:pt x="1542" y="986"/>
                  <a:pt x="1547" y="1073"/>
                  <a:pt x="1473" y="1122"/>
                </a:cubicBezTo>
                <a:cubicBezTo>
                  <a:pt x="1439" y="1171"/>
                  <a:pt x="1420" y="1206"/>
                  <a:pt x="1361" y="1226"/>
                </a:cubicBezTo>
                <a:cubicBezTo>
                  <a:pt x="1300" y="1266"/>
                  <a:pt x="1228" y="1286"/>
                  <a:pt x="1159" y="1309"/>
                </a:cubicBezTo>
                <a:cubicBezTo>
                  <a:pt x="1098" y="1328"/>
                  <a:pt x="1042" y="1358"/>
                  <a:pt x="980" y="1376"/>
                </a:cubicBezTo>
                <a:cubicBezTo>
                  <a:pt x="947" y="1385"/>
                  <a:pt x="914" y="1388"/>
                  <a:pt x="882" y="1398"/>
                </a:cubicBezTo>
                <a:cubicBezTo>
                  <a:pt x="845" y="1423"/>
                  <a:pt x="815" y="1422"/>
                  <a:pt x="770" y="1428"/>
                </a:cubicBezTo>
                <a:cubicBezTo>
                  <a:pt x="748" y="1435"/>
                  <a:pt x="722" y="1439"/>
                  <a:pt x="703" y="1451"/>
                </a:cubicBezTo>
                <a:cubicBezTo>
                  <a:pt x="631" y="1491"/>
                  <a:pt x="683" y="1472"/>
                  <a:pt x="636" y="1488"/>
                </a:cubicBezTo>
                <a:cubicBezTo>
                  <a:pt x="603" y="1509"/>
                  <a:pt x="577" y="1533"/>
                  <a:pt x="546" y="1555"/>
                </a:cubicBezTo>
                <a:cubicBezTo>
                  <a:pt x="530" y="1577"/>
                  <a:pt x="509" y="1597"/>
                  <a:pt x="501" y="1623"/>
                </a:cubicBezTo>
                <a:cubicBezTo>
                  <a:pt x="483" y="1675"/>
                  <a:pt x="494" y="1654"/>
                  <a:pt x="471" y="1690"/>
                </a:cubicBezTo>
                <a:cubicBezTo>
                  <a:pt x="450" y="1754"/>
                  <a:pt x="484" y="1656"/>
                  <a:pt x="441" y="1742"/>
                </a:cubicBezTo>
                <a:cubicBezTo>
                  <a:pt x="429" y="1764"/>
                  <a:pt x="421" y="1787"/>
                  <a:pt x="411" y="1810"/>
                </a:cubicBezTo>
                <a:cubicBezTo>
                  <a:pt x="395" y="1844"/>
                  <a:pt x="394" y="1875"/>
                  <a:pt x="374" y="1907"/>
                </a:cubicBezTo>
                <a:cubicBezTo>
                  <a:pt x="362" y="1944"/>
                  <a:pt x="350" y="1978"/>
                  <a:pt x="329" y="2011"/>
                </a:cubicBezTo>
                <a:cubicBezTo>
                  <a:pt x="320" y="2045"/>
                  <a:pt x="303" y="2064"/>
                  <a:pt x="284" y="2094"/>
                </a:cubicBezTo>
                <a:cubicBezTo>
                  <a:pt x="281" y="2108"/>
                  <a:pt x="274" y="2163"/>
                  <a:pt x="262" y="2176"/>
                </a:cubicBezTo>
                <a:cubicBezTo>
                  <a:pt x="223" y="2214"/>
                  <a:pt x="163" y="2221"/>
                  <a:pt x="120" y="2251"/>
                </a:cubicBezTo>
                <a:cubicBezTo>
                  <a:pt x="90" y="2244"/>
                  <a:pt x="65" y="2238"/>
                  <a:pt x="38" y="2228"/>
                </a:cubicBezTo>
                <a:cubicBezTo>
                  <a:pt x="20" y="2202"/>
                  <a:pt x="14" y="2173"/>
                  <a:pt x="0" y="2146"/>
                </a:cubicBezTo>
              </a:path>
            </a:pathLst>
          </a:custGeom>
          <a:noFill/>
          <a:ln w="19050">
            <a:solidFill>
              <a:srgbClr val="DF120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0" name="Freeform 16"/>
          <p:cNvSpPr>
            <a:spLocks/>
          </p:cNvSpPr>
          <p:nvPr/>
        </p:nvSpPr>
        <p:spPr bwMode="auto">
          <a:xfrm>
            <a:off x="3119438" y="2219325"/>
            <a:ext cx="1601787" cy="1736725"/>
          </a:xfrm>
          <a:custGeom>
            <a:avLst/>
            <a:gdLst>
              <a:gd name="T0" fmla="*/ 0 w 1009"/>
              <a:gd name="T1" fmla="*/ 0 h 1094"/>
              <a:gd name="T2" fmla="*/ 119062 w 1009"/>
              <a:gd name="T3" fmla="*/ 47625 h 1094"/>
              <a:gd name="T4" fmla="*/ 153987 w 1009"/>
              <a:gd name="T5" fmla="*/ 71437 h 1094"/>
              <a:gd name="T6" fmla="*/ 190500 w 1009"/>
              <a:gd name="T7" fmla="*/ 84137 h 1094"/>
              <a:gd name="T8" fmla="*/ 296862 w 1009"/>
              <a:gd name="T9" fmla="*/ 142875 h 1094"/>
              <a:gd name="T10" fmla="*/ 392112 w 1009"/>
              <a:gd name="T11" fmla="*/ 261937 h 1094"/>
              <a:gd name="T12" fmla="*/ 581025 w 1009"/>
              <a:gd name="T13" fmla="*/ 344487 h 1094"/>
              <a:gd name="T14" fmla="*/ 1198562 w 1009"/>
              <a:gd name="T15" fmla="*/ 534987 h 1094"/>
              <a:gd name="T16" fmla="*/ 1365250 w 1009"/>
              <a:gd name="T17" fmla="*/ 606425 h 1094"/>
              <a:gd name="T18" fmla="*/ 1460500 w 1009"/>
              <a:gd name="T19" fmla="*/ 676275 h 1094"/>
              <a:gd name="T20" fmla="*/ 1484312 w 1009"/>
              <a:gd name="T21" fmla="*/ 747712 h 1094"/>
              <a:gd name="T22" fmla="*/ 1530350 w 1009"/>
              <a:gd name="T23" fmla="*/ 819150 h 1094"/>
              <a:gd name="T24" fmla="*/ 1601787 w 1009"/>
              <a:gd name="T25" fmla="*/ 1033462 h 1094"/>
              <a:gd name="T26" fmla="*/ 1554162 w 1009"/>
              <a:gd name="T27" fmla="*/ 1282700 h 1094"/>
              <a:gd name="T28" fmla="*/ 1352550 w 1009"/>
              <a:gd name="T29" fmla="*/ 1543050 h 1094"/>
              <a:gd name="T30" fmla="*/ 1079500 w 1009"/>
              <a:gd name="T31" fmla="*/ 1638300 h 1094"/>
              <a:gd name="T32" fmla="*/ 854075 w 1009"/>
              <a:gd name="T33" fmla="*/ 1709738 h 1094"/>
              <a:gd name="T34" fmla="*/ 795337 w 1009"/>
              <a:gd name="T35" fmla="*/ 1733550 h 109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09"/>
              <a:gd name="T55" fmla="*/ 0 h 1094"/>
              <a:gd name="T56" fmla="*/ 1009 w 1009"/>
              <a:gd name="T57" fmla="*/ 1094 h 109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09" h="1094">
                <a:moveTo>
                  <a:pt x="0" y="0"/>
                </a:moveTo>
                <a:cubicBezTo>
                  <a:pt x="25" y="12"/>
                  <a:pt x="48" y="21"/>
                  <a:pt x="75" y="30"/>
                </a:cubicBezTo>
                <a:cubicBezTo>
                  <a:pt x="82" y="35"/>
                  <a:pt x="89" y="40"/>
                  <a:pt x="97" y="45"/>
                </a:cubicBezTo>
                <a:cubicBezTo>
                  <a:pt x="104" y="48"/>
                  <a:pt x="112" y="48"/>
                  <a:pt x="120" y="53"/>
                </a:cubicBezTo>
                <a:cubicBezTo>
                  <a:pt x="192" y="94"/>
                  <a:pt x="137" y="74"/>
                  <a:pt x="187" y="90"/>
                </a:cubicBezTo>
                <a:cubicBezTo>
                  <a:pt x="202" y="113"/>
                  <a:pt x="225" y="147"/>
                  <a:pt x="247" y="165"/>
                </a:cubicBezTo>
                <a:cubicBezTo>
                  <a:pt x="256" y="172"/>
                  <a:pt x="349" y="211"/>
                  <a:pt x="366" y="217"/>
                </a:cubicBezTo>
                <a:cubicBezTo>
                  <a:pt x="484" y="294"/>
                  <a:pt x="620" y="303"/>
                  <a:pt x="755" y="337"/>
                </a:cubicBezTo>
                <a:cubicBezTo>
                  <a:pt x="793" y="346"/>
                  <a:pt x="821" y="371"/>
                  <a:pt x="860" y="382"/>
                </a:cubicBezTo>
                <a:cubicBezTo>
                  <a:pt x="886" y="399"/>
                  <a:pt x="901" y="399"/>
                  <a:pt x="920" y="426"/>
                </a:cubicBezTo>
                <a:cubicBezTo>
                  <a:pt x="922" y="433"/>
                  <a:pt x="931" y="463"/>
                  <a:pt x="935" y="471"/>
                </a:cubicBezTo>
                <a:cubicBezTo>
                  <a:pt x="943" y="486"/>
                  <a:pt x="958" y="499"/>
                  <a:pt x="964" y="516"/>
                </a:cubicBezTo>
                <a:cubicBezTo>
                  <a:pt x="978" y="560"/>
                  <a:pt x="995" y="605"/>
                  <a:pt x="1009" y="651"/>
                </a:cubicBezTo>
                <a:cubicBezTo>
                  <a:pt x="1002" y="721"/>
                  <a:pt x="992" y="745"/>
                  <a:pt x="979" y="808"/>
                </a:cubicBezTo>
                <a:cubicBezTo>
                  <a:pt x="961" y="887"/>
                  <a:pt x="937" y="945"/>
                  <a:pt x="852" y="972"/>
                </a:cubicBezTo>
                <a:cubicBezTo>
                  <a:pt x="802" y="1005"/>
                  <a:pt x="736" y="1015"/>
                  <a:pt x="680" y="1032"/>
                </a:cubicBezTo>
                <a:cubicBezTo>
                  <a:pt x="632" y="1045"/>
                  <a:pt x="586" y="1065"/>
                  <a:pt x="538" y="1077"/>
                </a:cubicBezTo>
                <a:cubicBezTo>
                  <a:pt x="511" y="1094"/>
                  <a:pt x="524" y="1092"/>
                  <a:pt x="501" y="1092"/>
                </a:cubicBezTo>
              </a:path>
            </a:pathLst>
          </a:custGeom>
          <a:noFill/>
          <a:ln w="19050">
            <a:solidFill>
              <a:srgbClr val="DF120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1" name="Freeform 17"/>
          <p:cNvSpPr>
            <a:spLocks/>
          </p:cNvSpPr>
          <p:nvPr/>
        </p:nvSpPr>
        <p:spPr bwMode="auto">
          <a:xfrm>
            <a:off x="2879725" y="4486275"/>
            <a:ext cx="631825" cy="428625"/>
          </a:xfrm>
          <a:custGeom>
            <a:avLst/>
            <a:gdLst>
              <a:gd name="T0" fmla="*/ 14288 w 398"/>
              <a:gd name="T1" fmla="*/ 214313 h 270"/>
              <a:gd name="T2" fmla="*/ 38100 w 398"/>
              <a:gd name="T3" fmla="*/ 368300 h 270"/>
              <a:gd name="T4" fmla="*/ 109538 w 398"/>
              <a:gd name="T5" fmla="*/ 404812 h 270"/>
              <a:gd name="T6" fmla="*/ 180975 w 398"/>
              <a:gd name="T7" fmla="*/ 428625 h 270"/>
              <a:gd name="T8" fmla="*/ 417513 w 398"/>
              <a:gd name="T9" fmla="*/ 392112 h 270"/>
              <a:gd name="T10" fmla="*/ 488950 w 398"/>
              <a:gd name="T11" fmla="*/ 344487 h 270"/>
              <a:gd name="T12" fmla="*/ 560388 w 398"/>
              <a:gd name="T13" fmla="*/ 273050 h 270"/>
              <a:gd name="T14" fmla="*/ 595313 w 398"/>
              <a:gd name="T15" fmla="*/ 203200 h 270"/>
              <a:gd name="T16" fmla="*/ 631825 w 398"/>
              <a:gd name="T17" fmla="*/ 84137 h 270"/>
              <a:gd name="T18" fmla="*/ 619125 w 398"/>
              <a:gd name="T19" fmla="*/ 0 h 2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8"/>
              <a:gd name="T31" fmla="*/ 0 h 270"/>
              <a:gd name="T32" fmla="*/ 398 w 398"/>
              <a:gd name="T33" fmla="*/ 270 h 27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8" h="270">
                <a:moveTo>
                  <a:pt x="9" y="135"/>
                </a:moveTo>
                <a:cubicBezTo>
                  <a:pt x="12" y="167"/>
                  <a:pt x="0" y="208"/>
                  <a:pt x="24" y="232"/>
                </a:cubicBezTo>
                <a:cubicBezTo>
                  <a:pt x="35" y="243"/>
                  <a:pt x="53" y="248"/>
                  <a:pt x="69" y="255"/>
                </a:cubicBezTo>
                <a:cubicBezTo>
                  <a:pt x="83" y="261"/>
                  <a:pt x="114" y="270"/>
                  <a:pt x="114" y="270"/>
                </a:cubicBezTo>
                <a:cubicBezTo>
                  <a:pt x="151" y="267"/>
                  <a:pt x="221" y="270"/>
                  <a:pt x="263" y="247"/>
                </a:cubicBezTo>
                <a:cubicBezTo>
                  <a:pt x="278" y="238"/>
                  <a:pt x="295" y="229"/>
                  <a:pt x="308" y="217"/>
                </a:cubicBezTo>
                <a:cubicBezTo>
                  <a:pt x="323" y="202"/>
                  <a:pt x="353" y="172"/>
                  <a:pt x="353" y="172"/>
                </a:cubicBezTo>
                <a:cubicBezTo>
                  <a:pt x="369" y="119"/>
                  <a:pt x="347" y="181"/>
                  <a:pt x="375" y="128"/>
                </a:cubicBezTo>
                <a:cubicBezTo>
                  <a:pt x="386" y="104"/>
                  <a:pt x="389" y="77"/>
                  <a:pt x="398" y="53"/>
                </a:cubicBezTo>
                <a:cubicBezTo>
                  <a:pt x="395" y="35"/>
                  <a:pt x="390" y="0"/>
                  <a:pt x="390" y="0"/>
                </a:cubicBezTo>
              </a:path>
            </a:pathLst>
          </a:custGeom>
          <a:noFill/>
          <a:ln w="19050">
            <a:solidFill>
              <a:srgbClr val="DF120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2" name="Freeform 18"/>
          <p:cNvSpPr>
            <a:spLocks/>
          </p:cNvSpPr>
          <p:nvPr/>
        </p:nvSpPr>
        <p:spPr bwMode="auto">
          <a:xfrm>
            <a:off x="2868613" y="4791075"/>
            <a:ext cx="534987" cy="823913"/>
          </a:xfrm>
          <a:custGeom>
            <a:avLst/>
            <a:gdLst>
              <a:gd name="T0" fmla="*/ 1587 w 337"/>
              <a:gd name="T1" fmla="*/ 15875 h 519"/>
              <a:gd name="T2" fmla="*/ 25400 w 337"/>
              <a:gd name="T3" fmla="*/ 277813 h 519"/>
              <a:gd name="T4" fmla="*/ 120650 w 337"/>
              <a:gd name="T5" fmla="*/ 466725 h 519"/>
              <a:gd name="T6" fmla="*/ 298450 w 337"/>
              <a:gd name="T7" fmla="*/ 681038 h 519"/>
              <a:gd name="T8" fmla="*/ 369887 w 337"/>
              <a:gd name="T9" fmla="*/ 728663 h 519"/>
              <a:gd name="T10" fmla="*/ 417512 w 337"/>
              <a:gd name="T11" fmla="*/ 752475 h 519"/>
              <a:gd name="T12" fmla="*/ 487362 w 337"/>
              <a:gd name="T13" fmla="*/ 800100 h 519"/>
              <a:gd name="T14" fmla="*/ 534987 w 337"/>
              <a:gd name="T15" fmla="*/ 823913 h 5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7"/>
              <a:gd name="T25" fmla="*/ 0 h 519"/>
              <a:gd name="T26" fmla="*/ 337 w 337"/>
              <a:gd name="T27" fmla="*/ 519 h 5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7" h="519">
                <a:moveTo>
                  <a:pt x="1" y="10"/>
                </a:moveTo>
                <a:cubicBezTo>
                  <a:pt x="23" y="82"/>
                  <a:pt x="0" y="0"/>
                  <a:pt x="16" y="175"/>
                </a:cubicBezTo>
                <a:cubicBezTo>
                  <a:pt x="18" y="203"/>
                  <a:pt x="59" y="270"/>
                  <a:pt x="76" y="294"/>
                </a:cubicBezTo>
                <a:cubicBezTo>
                  <a:pt x="92" y="349"/>
                  <a:pt x="130" y="411"/>
                  <a:pt x="188" y="429"/>
                </a:cubicBezTo>
                <a:cubicBezTo>
                  <a:pt x="203" y="439"/>
                  <a:pt x="216" y="450"/>
                  <a:pt x="233" y="459"/>
                </a:cubicBezTo>
                <a:cubicBezTo>
                  <a:pt x="243" y="464"/>
                  <a:pt x="253" y="468"/>
                  <a:pt x="263" y="474"/>
                </a:cubicBezTo>
                <a:cubicBezTo>
                  <a:pt x="278" y="483"/>
                  <a:pt x="290" y="498"/>
                  <a:pt x="307" y="504"/>
                </a:cubicBezTo>
                <a:cubicBezTo>
                  <a:pt x="333" y="512"/>
                  <a:pt x="324" y="504"/>
                  <a:pt x="337" y="519"/>
                </a:cubicBezTo>
              </a:path>
            </a:pathLst>
          </a:custGeom>
          <a:noFill/>
          <a:ln w="19050">
            <a:solidFill>
              <a:srgbClr val="DF120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Freeform 19"/>
          <p:cNvSpPr>
            <a:spLocks/>
          </p:cNvSpPr>
          <p:nvPr/>
        </p:nvSpPr>
        <p:spPr bwMode="auto">
          <a:xfrm>
            <a:off x="2312988" y="4891088"/>
            <a:ext cx="568325" cy="936625"/>
          </a:xfrm>
          <a:custGeom>
            <a:avLst/>
            <a:gdLst>
              <a:gd name="T0" fmla="*/ 568325 w 358"/>
              <a:gd name="T1" fmla="*/ 0 h 590"/>
              <a:gd name="T2" fmla="*/ 438150 w 358"/>
              <a:gd name="T3" fmla="*/ 236537 h 590"/>
              <a:gd name="T4" fmla="*/ 414338 w 358"/>
              <a:gd name="T5" fmla="*/ 273050 h 590"/>
              <a:gd name="T6" fmla="*/ 379412 w 358"/>
              <a:gd name="T7" fmla="*/ 307975 h 590"/>
              <a:gd name="T8" fmla="*/ 366712 w 358"/>
              <a:gd name="T9" fmla="*/ 342900 h 590"/>
              <a:gd name="T10" fmla="*/ 284163 w 358"/>
              <a:gd name="T11" fmla="*/ 390525 h 590"/>
              <a:gd name="T12" fmla="*/ 141288 w 358"/>
              <a:gd name="T13" fmla="*/ 461963 h 590"/>
              <a:gd name="T14" fmla="*/ 106363 w 358"/>
              <a:gd name="T15" fmla="*/ 569912 h 590"/>
              <a:gd name="T16" fmla="*/ 93662 w 358"/>
              <a:gd name="T17" fmla="*/ 842963 h 590"/>
              <a:gd name="T18" fmla="*/ 34925 w 358"/>
              <a:gd name="T19" fmla="*/ 912813 h 590"/>
              <a:gd name="T20" fmla="*/ 0 w 358"/>
              <a:gd name="T21" fmla="*/ 936625 h 5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8"/>
              <a:gd name="T34" fmla="*/ 0 h 590"/>
              <a:gd name="T35" fmla="*/ 358 w 358"/>
              <a:gd name="T36" fmla="*/ 590 h 59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8" h="590">
                <a:moveTo>
                  <a:pt x="358" y="0"/>
                </a:moveTo>
                <a:cubicBezTo>
                  <a:pt x="339" y="55"/>
                  <a:pt x="328" y="115"/>
                  <a:pt x="276" y="149"/>
                </a:cubicBezTo>
                <a:cubicBezTo>
                  <a:pt x="271" y="156"/>
                  <a:pt x="266" y="164"/>
                  <a:pt x="261" y="172"/>
                </a:cubicBezTo>
                <a:cubicBezTo>
                  <a:pt x="254" y="180"/>
                  <a:pt x="244" y="185"/>
                  <a:pt x="239" y="194"/>
                </a:cubicBezTo>
                <a:cubicBezTo>
                  <a:pt x="234" y="200"/>
                  <a:pt x="236" y="210"/>
                  <a:pt x="231" y="216"/>
                </a:cubicBezTo>
                <a:cubicBezTo>
                  <a:pt x="212" y="238"/>
                  <a:pt x="202" y="238"/>
                  <a:pt x="179" y="246"/>
                </a:cubicBezTo>
                <a:cubicBezTo>
                  <a:pt x="142" y="270"/>
                  <a:pt x="128" y="278"/>
                  <a:pt x="89" y="291"/>
                </a:cubicBezTo>
                <a:cubicBezTo>
                  <a:pt x="82" y="313"/>
                  <a:pt x="73" y="336"/>
                  <a:pt x="67" y="359"/>
                </a:cubicBezTo>
                <a:cubicBezTo>
                  <a:pt x="72" y="412"/>
                  <a:pt x="85" y="479"/>
                  <a:pt x="59" y="531"/>
                </a:cubicBezTo>
                <a:cubicBezTo>
                  <a:pt x="50" y="547"/>
                  <a:pt x="35" y="563"/>
                  <a:pt x="22" y="575"/>
                </a:cubicBezTo>
                <a:cubicBezTo>
                  <a:pt x="15" y="580"/>
                  <a:pt x="0" y="590"/>
                  <a:pt x="0" y="590"/>
                </a:cubicBezTo>
              </a:path>
            </a:pathLst>
          </a:custGeom>
          <a:noFill/>
          <a:ln w="19050">
            <a:solidFill>
              <a:srgbClr val="DF120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4" name="Freeform 20"/>
          <p:cNvSpPr>
            <a:spLocks/>
          </p:cNvSpPr>
          <p:nvPr/>
        </p:nvSpPr>
        <p:spPr bwMode="auto">
          <a:xfrm>
            <a:off x="2655888" y="5270500"/>
            <a:ext cx="119062" cy="415925"/>
          </a:xfrm>
          <a:custGeom>
            <a:avLst/>
            <a:gdLst>
              <a:gd name="T0" fmla="*/ 0 w 75"/>
              <a:gd name="T1" fmla="*/ 0 h 262"/>
              <a:gd name="T2" fmla="*/ 60325 w 75"/>
              <a:gd name="T3" fmla="*/ 142875 h 262"/>
              <a:gd name="T4" fmla="*/ 107950 w 75"/>
              <a:gd name="T5" fmla="*/ 249237 h 262"/>
              <a:gd name="T6" fmla="*/ 119062 w 75"/>
              <a:gd name="T7" fmla="*/ 415925 h 262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262"/>
              <a:gd name="T14" fmla="*/ 75 w 75"/>
              <a:gd name="T15" fmla="*/ 262 h 2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262">
                <a:moveTo>
                  <a:pt x="0" y="0"/>
                </a:moveTo>
                <a:cubicBezTo>
                  <a:pt x="11" y="31"/>
                  <a:pt x="19" y="61"/>
                  <a:pt x="38" y="90"/>
                </a:cubicBezTo>
                <a:cubicBezTo>
                  <a:pt x="55" y="143"/>
                  <a:pt x="44" y="121"/>
                  <a:pt x="68" y="157"/>
                </a:cubicBezTo>
                <a:cubicBezTo>
                  <a:pt x="75" y="256"/>
                  <a:pt x="75" y="221"/>
                  <a:pt x="75" y="262"/>
                </a:cubicBezTo>
              </a:path>
            </a:pathLst>
          </a:custGeom>
          <a:noFill/>
          <a:ln w="19050">
            <a:solidFill>
              <a:srgbClr val="DF120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5" name="Freeform 21"/>
          <p:cNvSpPr>
            <a:spLocks/>
          </p:cNvSpPr>
          <p:nvPr/>
        </p:nvSpPr>
        <p:spPr bwMode="auto">
          <a:xfrm>
            <a:off x="2881313" y="4960938"/>
            <a:ext cx="677862" cy="381000"/>
          </a:xfrm>
          <a:custGeom>
            <a:avLst/>
            <a:gdLst>
              <a:gd name="T0" fmla="*/ 0 w 427"/>
              <a:gd name="T1" fmla="*/ 1588 h 240"/>
              <a:gd name="T2" fmla="*/ 71437 w 427"/>
              <a:gd name="T3" fmla="*/ 23813 h 240"/>
              <a:gd name="T4" fmla="*/ 155575 w 427"/>
              <a:gd name="T5" fmla="*/ 166688 h 240"/>
              <a:gd name="T6" fmla="*/ 273050 w 427"/>
              <a:gd name="T7" fmla="*/ 214313 h 240"/>
              <a:gd name="T8" fmla="*/ 487362 w 427"/>
              <a:gd name="T9" fmla="*/ 320675 h 240"/>
              <a:gd name="T10" fmla="*/ 677862 w 427"/>
              <a:gd name="T11" fmla="*/ 381000 h 2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7"/>
              <a:gd name="T19" fmla="*/ 0 h 240"/>
              <a:gd name="T20" fmla="*/ 427 w 427"/>
              <a:gd name="T21" fmla="*/ 240 h 2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7" h="240">
                <a:moveTo>
                  <a:pt x="0" y="1"/>
                </a:moveTo>
                <a:cubicBezTo>
                  <a:pt x="15" y="5"/>
                  <a:pt x="39" y="0"/>
                  <a:pt x="45" y="15"/>
                </a:cubicBezTo>
                <a:cubicBezTo>
                  <a:pt x="53" y="39"/>
                  <a:pt x="76" y="90"/>
                  <a:pt x="98" y="105"/>
                </a:cubicBezTo>
                <a:cubicBezTo>
                  <a:pt x="122" y="121"/>
                  <a:pt x="144" y="126"/>
                  <a:pt x="172" y="135"/>
                </a:cubicBezTo>
                <a:cubicBezTo>
                  <a:pt x="211" y="160"/>
                  <a:pt x="262" y="187"/>
                  <a:pt x="307" y="202"/>
                </a:cubicBezTo>
                <a:cubicBezTo>
                  <a:pt x="345" y="228"/>
                  <a:pt x="379" y="240"/>
                  <a:pt x="427" y="240"/>
                </a:cubicBezTo>
              </a:path>
            </a:pathLst>
          </a:custGeom>
          <a:noFill/>
          <a:ln w="19050">
            <a:solidFill>
              <a:srgbClr val="DF120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6" name="Freeform 22"/>
          <p:cNvSpPr>
            <a:spLocks/>
          </p:cNvSpPr>
          <p:nvPr/>
        </p:nvSpPr>
        <p:spPr bwMode="auto">
          <a:xfrm>
            <a:off x="3427413" y="5318125"/>
            <a:ext cx="119062" cy="249238"/>
          </a:xfrm>
          <a:custGeom>
            <a:avLst/>
            <a:gdLst>
              <a:gd name="T0" fmla="*/ 0 w 75"/>
              <a:gd name="T1" fmla="*/ 0 h 157"/>
              <a:gd name="T2" fmla="*/ 23812 w 75"/>
              <a:gd name="T3" fmla="*/ 82550 h 157"/>
              <a:gd name="T4" fmla="*/ 71437 w 75"/>
              <a:gd name="T5" fmla="*/ 153988 h 157"/>
              <a:gd name="T6" fmla="*/ 119062 w 75"/>
              <a:gd name="T7" fmla="*/ 249238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157"/>
              <a:gd name="T14" fmla="*/ 75 w 7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157">
                <a:moveTo>
                  <a:pt x="0" y="0"/>
                </a:moveTo>
                <a:cubicBezTo>
                  <a:pt x="0" y="2"/>
                  <a:pt x="11" y="46"/>
                  <a:pt x="15" y="52"/>
                </a:cubicBezTo>
                <a:cubicBezTo>
                  <a:pt x="23" y="67"/>
                  <a:pt x="38" y="80"/>
                  <a:pt x="45" y="97"/>
                </a:cubicBezTo>
                <a:cubicBezTo>
                  <a:pt x="53" y="121"/>
                  <a:pt x="56" y="138"/>
                  <a:pt x="75" y="157"/>
                </a:cubicBezTo>
              </a:path>
            </a:pathLst>
          </a:custGeom>
          <a:noFill/>
          <a:ln w="19050">
            <a:solidFill>
              <a:srgbClr val="DF120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7" name="Freeform 23"/>
          <p:cNvSpPr>
            <a:spLocks/>
          </p:cNvSpPr>
          <p:nvPr/>
        </p:nvSpPr>
        <p:spPr bwMode="auto">
          <a:xfrm>
            <a:off x="2965450" y="5389563"/>
            <a:ext cx="58738" cy="273050"/>
          </a:xfrm>
          <a:custGeom>
            <a:avLst/>
            <a:gdLst>
              <a:gd name="T0" fmla="*/ 58738 w 37"/>
              <a:gd name="T1" fmla="*/ 0 h 172"/>
              <a:gd name="T2" fmla="*/ 0 w 37"/>
              <a:gd name="T3" fmla="*/ 188912 h 172"/>
              <a:gd name="T4" fmla="*/ 23813 w 37"/>
              <a:gd name="T5" fmla="*/ 273050 h 172"/>
              <a:gd name="T6" fmla="*/ 0 60000 65536"/>
              <a:gd name="T7" fmla="*/ 0 60000 65536"/>
              <a:gd name="T8" fmla="*/ 0 60000 65536"/>
              <a:gd name="T9" fmla="*/ 0 w 37"/>
              <a:gd name="T10" fmla="*/ 0 h 172"/>
              <a:gd name="T11" fmla="*/ 37 w 37"/>
              <a:gd name="T12" fmla="*/ 172 h 1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172">
                <a:moveTo>
                  <a:pt x="37" y="0"/>
                </a:moveTo>
                <a:cubicBezTo>
                  <a:pt x="23" y="39"/>
                  <a:pt x="12" y="79"/>
                  <a:pt x="0" y="119"/>
                </a:cubicBezTo>
                <a:cubicBezTo>
                  <a:pt x="8" y="162"/>
                  <a:pt x="0" y="145"/>
                  <a:pt x="15" y="172"/>
                </a:cubicBezTo>
              </a:path>
            </a:pathLst>
          </a:custGeom>
          <a:noFill/>
          <a:ln w="19050">
            <a:solidFill>
              <a:srgbClr val="DF120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8" name="Freeform 24"/>
          <p:cNvSpPr>
            <a:spLocks/>
          </p:cNvSpPr>
          <p:nvPr/>
        </p:nvSpPr>
        <p:spPr bwMode="auto">
          <a:xfrm>
            <a:off x="3201988" y="4772025"/>
            <a:ext cx="585787" cy="415925"/>
          </a:xfrm>
          <a:custGeom>
            <a:avLst/>
            <a:gdLst>
              <a:gd name="T0" fmla="*/ 0 w 369"/>
              <a:gd name="T1" fmla="*/ 142875 h 262"/>
              <a:gd name="T2" fmla="*/ 214312 w 369"/>
              <a:gd name="T3" fmla="*/ 307975 h 262"/>
              <a:gd name="T4" fmla="*/ 392112 w 369"/>
              <a:gd name="T5" fmla="*/ 415925 h 262"/>
              <a:gd name="T6" fmla="*/ 511175 w 369"/>
              <a:gd name="T7" fmla="*/ 379412 h 262"/>
              <a:gd name="T8" fmla="*/ 558800 w 369"/>
              <a:gd name="T9" fmla="*/ 307975 h 262"/>
              <a:gd name="T10" fmla="*/ 558800 w 369"/>
              <a:gd name="T11" fmla="*/ 82550 h 262"/>
              <a:gd name="T12" fmla="*/ 534987 w 369"/>
              <a:gd name="T13" fmla="*/ 34925 h 262"/>
              <a:gd name="T14" fmla="*/ 522287 w 369"/>
              <a:gd name="T15" fmla="*/ 0 h 26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9"/>
              <a:gd name="T25" fmla="*/ 0 h 262"/>
              <a:gd name="T26" fmla="*/ 369 w 369"/>
              <a:gd name="T27" fmla="*/ 262 h 26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9" h="262">
                <a:moveTo>
                  <a:pt x="0" y="90"/>
                </a:moveTo>
                <a:cubicBezTo>
                  <a:pt x="47" y="120"/>
                  <a:pt x="87" y="163"/>
                  <a:pt x="135" y="194"/>
                </a:cubicBezTo>
                <a:cubicBezTo>
                  <a:pt x="163" y="238"/>
                  <a:pt x="199" y="249"/>
                  <a:pt x="247" y="262"/>
                </a:cubicBezTo>
                <a:cubicBezTo>
                  <a:pt x="272" y="258"/>
                  <a:pt x="302" y="260"/>
                  <a:pt x="322" y="239"/>
                </a:cubicBezTo>
                <a:cubicBezTo>
                  <a:pt x="333" y="225"/>
                  <a:pt x="352" y="194"/>
                  <a:pt x="352" y="194"/>
                </a:cubicBezTo>
                <a:cubicBezTo>
                  <a:pt x="369" y="138"/>
                  <a:pt x="367" y="155"/>
                  <a:pt x="352" y="52"/>
                </a:cubicBezTo>
                <a:cubicBezTo>
                  <a:pt x="350" y="40"/>
                  <a:pt x="341" y="32"/>
                  <a:pt x="337" y="22"/>
                </a:cubicBezTo>
                <a:cubicBezTo>
                  <a:pt x="333" y="14"/>
                  <a:pt x="329" y="0"/>
                  <a:pt x="329" y="0"/>
                </a:cubicBezTo>
              </a:path>
            </a:pathLst>
          </a:custGeom>
          <a:noFill/>
          <a:ln w="19050">
            <a:solidFill>
              <a:srgbClr val="DF120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9" name="Freeform 25"/>
          <p:cNvSpPr>
            <a:spLocks/>
          </p:cNvSpPr>
          <p:nvPr/>
        </p:nvSpPr>
        <p:spPr bwMode="auto">
          <a:xfrm>
            <a:off x="3570288" y="4795838"/>
            <a:ext cx="119062" cy="368300"/>
          </a:xfrm>
          <a:custGeom>
            <a:avLst/>
            <a:gdLst>
              <a:gd name="T0" fmla="*/ 119062 w 75"/>
              <a:gd name="T1" fmla="*/ 368300 h 232"/>
              <a:gd name="T2" fmla="*/ 34925 w 75"/>
              <a:gd name="T3" fmla="*/ 106363 h 232"/>
              <a:gd name="T4" fmla="*/ 0 w 75"/>
              <a:gd name="T5" fmla="*/ 0 h 232"/>
              <a:gd name="T6" fmla="*/ 0 60000 65536"/>
              <a:gd name="T7" fmla="*/ 0 60000 65536"/>
              <a:gd name="T8" fmla="*/ 0 60000 65536"/>
              <a:gd name="T9" fmla="*/ 0 w 75"/>
              <a:gd name="T10" fmla="*/ 0 h 232"/>
              <a:gd name="T11" fmla="*/ 75 w 75"/>
              <a:gd name="T12" fmla="*/ 232 h 2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" h="232">
                <a:moveTo>
                  <a:pt x="75" y="232"/>
                </a:moveTo>
                <a:cubicBezTo>
                  <a:pt x="66" y="127"/>
                  <a:pt x="68" y="138"/>
                  <a:pt x="22" y="67"/>
                </a:cubicBezTo>
                <a:cubicBezTo>
                  <a:pt x="13" y="41"/>
                  <a:pt x="0" y="27"/>
                  <a:pt x="0" y="0"/>
                </a:cubicBezTo>
              </a:path>
            </a:pathLst>
          </a:custGeom>
          <a:noFill/>
          <a:ln w="19050">
            <a:solidFill>
              <a:srgbClr val="DF120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0" name="AutoShape 26"/>
          <p:cNvSpPr>
            <a:spLocks noChangeArrowheads="1"/>
          </p:cNvSpPr>
          <p:nvPr/>
        </p:nvSpPr>
        <p:spPr bwMode="auto">
          <a:xfrm>
            <a:off x="2895600" y="20574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DF120A"/>
          </a:solidFill>
          <a:ln w="9525">
            <a:solidFill>
              <a:srgbClr val="DF12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1" name="AutoShape 27"/>
          <p:cNvSpPr>
            <a:spLocks noChangeArrowheads="1"/>
          </p:cNvSpPr>
          <p:nvPr/>
        </p:nvSpPr>
        <p:spPr bwMode="auto">
          <a:xfrm>
            <a:off x="3733800" y="25146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DF120A"/>
          </a:solidFill>
          <a:ln w="9525">
            <a:solidFill>
              <a:srgbClr val="DF12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2" name="AutoShape 28"/>
          <p:cNvSpPr>
            <a:spLocks noChangeArrowheads="1"/>
          </p:cNvSpPr>
          <p:nvPr/>
        </p:nvSpPr>
        <p:spPr bwMode="auto">
          <a:xfrm rot="-1220647">
            <a:off x="3505200" y="22098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DF120A"/>
          </a:solidFill>
          <a:ln w="9525">
            <a:solidFill>
              <a:srgbClr val="DF12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3" name="AutoShape 29"/>
          <p:cNvSpPr>
            <a:spLocks noChangeArrowheads="1"/>
          </p:cNvSpPr>
          <p:nvPr/>
        </p:nvSpPr>
        <p:spPr bwMode="auto">
          <a:xfrm>
            <a:off x="3048000" y="41910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DF120A"/>
          </a:solidFill>
          <a:ln w="9525">
            <a:solidFill>
              <a:srgbClr val="DF12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4" name="AutoShape 30"/>
          <p:cNvSpPr>
            <a:spLocks noChangeArrowheads="1"/>
          </p:cNvSpPr>
          <p:nvPr/>
        </p:nvSpPr>
        <p:spPr bwMode="auto">
          <a:xfrm rot="2131371">
            <a:off x="4572000" y="30480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DF120A"/>
          </a:solidFill>
          <a:ln w="9525">
            <a:solidFill>
              <a:srgbClr val="DF12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5" name="AutoShape 31"/>
          <p:cNvSpPr>
            <a:spLocks noChangeArrowheads="1"/>
          </p:cNvSpPr>
          <p:nvPr/>
        </p:nvSpPr>
        <p:spPr bwMode="auto">
          <a:xfrm>
            <a:off x="3962400" y="38100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DF120A"/>
          </a:solidFill>
          <a:ln w="9525">
            <a:solidFill>
              <a:srgbClr val="DF12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6" name="AutoShape 32"/>
          <p:cNvSpPr>
            <a:spLocks noChangeArrowheads="1"/>
          </p:cNvSpPr>
          <p:nvPr/>
        </p:nvSpPr>
        <p:spPr bwMode="auto">
          <a:xfrm rot="-1294116">
            <a:off x="3276600" y="54864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DF120A"/>
          </a:solidFill>
          <a:ln w="9525">
            <a:solidFill>
              <a:srgbClr val="DF12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7" name="AutoShape 33"/>
          <p:cNvSpPr>
            <a:spLocks noChangeArrowheads="1"/>
          </p:cNvSpPr>
          <p:nvPr/>
        </p:nvSpPr>
        <p:spPr bwMode="auto">
          <a:xfrm rot="3650611">
            <a:off x="2209800" y="51816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DF120A"/>
          </a:solidFill>
          <a:ln w="9525">
            <a:solidFill>
              <a:srgbClr val="DF12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8" name="AutoShape 34"/>
          <p:cNvSpPr>
            <a:spLocks noChangeArrowheads="1"/>
          </p:cNvSpPr>
          <p:nvPr/>
        </p:nvSpPr>
        <p:spPr bwMode="auto">
          <a:xfrm rot="152015">
            <a:off x="3429000" y="44196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DF120A"/>
          </a:solidFill>
          <a:ln w="9525">
            <a:solidFill>
              <a:srgbClr val="DF12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9" name="AutoShape 35"/>
          <p:cNvSpPr>
            <a:spLocks noChangeArrowheads="1"/>
          </p:cNvSpPr>
          <p:nvPr/>
        </p:nvSpPr>
        <p:spPr bwMode="auto">
          <a:xfrm rot="-2545332">
            <a:off x="2667000" y="55626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DF120A"/>
          </a:solidFill>
          <a:ln w="9525">
            <a:solidFill>
              <a:srgbClr val="DF12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60" name="Text Box 36"/>
          <p:cNvSpPr txBox="1">
            <a:spLocks noChangeArrowheads="1"/>
          </p:cNvSpPr>
          <p:nvPr/>
        </p:nvSpPr>
        <p:spPr bwMode="auto">
          <a:xfrm>
            <a:off x="5257800" y="1371600"/>
            <a:ext cx="3733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6538" indent="-236538">
              <a:buFont typeface="Wingdings" pitchFamily="2" charset="2"/>
              <a:buChar char="Ø"/>
            </a:pPr>
            <a:r>
              <a:rPr lang="en-US" sz="2800" b="1">
                <a:solidFill>
                  <a:srgbClr val="1E3DFF"/>
                </a:solidFill>
                <a:latin typeface="Comic Sans MS" pitchFamily="66" charset="0"/>
              </a:rPr>
              <a:t> Nerve impulse (an electric current) spreads from point of stimulus on dendrite to axon terminals.</a:t>
            </a:r>
            <a:endParaRPr lang="en-US" sz="2800">
              <a:solidFill>
                <a:srgbClr val="1E3DFF"/>
              </a:solidFill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0" y="152400"/>
            <a:ext cx="9144000" cy="9144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pPr algn="ctr" eaLnBrk="0" hangingPunct="0">
              <a:defRPr/>
            </a:pPr>
            <a:r>
              <a:rPr lang="en-US" sz="3600" kern="0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How do “messages” travel along a neuron?</a:t>
            </a:r>
            <a:endParaRPr lang="en-US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7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7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77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7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7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500"/>
                                        <p:tgtEl>
                                          <p:spTgt spid="7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77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3" dur="500"/>
                                        <p:tgtEl>
                                          <p:spTgt spid="7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9" dur="5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2" dur="5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/>
      <p:bldP spid="77831" grpId="0" animBg="1"/>
      <p:bldP spid="77839" grpId="0" animBg="1"/>
      <p:bldP spid="77840" grpId="0" animBg="1"/>
      <p:bldP spid="77841" grpId="0" animBg="1"/>
      <p:bldP spid="77842" grpId="0" animBg="1"/>
      <p:bldP spid="77843" grpId="0" animBg="1"/>
      <p:bldP spid="77844" grpId="0" animBg="1"/>
      <p:bldP spid="77845" grpId="0" animBg="1"/>
      <p:bldP spid="77846" grpId="0" animBg="1"/>
      <p:bldP spid="77847" grpId="0" animBg="1"/>
      <p:bldP spid="77848" grpId="0" animBg="1"/>
      <p:bldP spid="77849" grpId="0" animBg="1"/>
      <p:bldP spid="77850" grpId="0" animBg="1"/>
      <p:bldP spid="77851" grpId="0" animBg="1"/>
      <p:bldP spid="77852" grpId="0" animBg="1"/>
      <p:bldP spid="77853" grpId="0" animBg="1"/>
      <p:bldP spid="77854" grpId="0" animBg="1"/>
      <p:bldP spid="77855" grpId="0" animBg="1"/>
      <p:bldP spid="77856" grpId="0" animBg="1"/>
      <p:bldP spid="77857" grpId="0" animBg="1"/>
      <p:bldP spid="77858" grpId="0" animBg="1"/>
      <p:bldP spid="77859" grpId="0" animBg="1"/>
      <p:bldP spid="77860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3146</TotalTime>
  <Words>222</Words>
  <Application>Microsoft Office PowerPoint</Application>
  <PresentationFormat>On-screen Show (4:3)</PresentationFormat>
  <Paragraphs>71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Times</vt:lpstr>
      <vt:lpstr>Arial</vt:lpstr>
      <vt:lpstr>Comic Sans MS</vt:lpstr>
      <vt:lpstr>Wingdings</vt:lpstr>
      <vt:lpstr>Helvetica</vt:lpstr>
      <vt:lpstr>Times New Roman</vt:lpstr>
      <vt:lpstr>Hoefler Text</vt:lpstr>
      <vt:lpstr>Symbol</vt:lpstr>
      <vt:lpstr>Blank Presentation</vt:lpstr>
      <vt:lpstr>Slide 1</vt:lpstr>
      <vt:lpstr>Slide 2</vt:lpstr>
      <vt:lpstr>Slide 3</vt:lpstr>
      <vt:lpstr>Relationship between Sensory Neurons, Brain, and Motor Neurons (neural pathway)</vt:lpstr>
      <vt:lpstr>NEURONS – Cells of the Nervous System</vt:lpstr>
      <vt:lpstr>Slide 6</vt:lpstr>
      <vt:lpstr>Slide 7</vt:lpstr>
    </vt:vector>
  </TitlesOfParts>
  <Company>Harvard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Biological Sciences</dc:creator>
  <cp:lastModifiedBy>Information Services</cp:lastModifiedBy>
  <cp:revision>164</cp:revision>
  <cp:lastPrinted>2005-07-19T18:50:23Z</cp:lastPrinted>
  <dcterms:created xsi:type="dcterms:W3CDTF">2005-07-11T19:11:55Z</dcterms:created>
  <dcterms:modified xsi:type="dcterms:W3CDTF">2013-04-29T14:19:22Z</dcterms:modified>
</cp:coreProperties>
</file>