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3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1BEEDB-6815-452C-B85D-2812D3604408}"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BEEDB-6815-452C-B85D-2812D3604408}"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BEEDB-6815-452C-B85D-2812D3604408}"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BEEDB-6815-452C-B85D-2812D3604408}"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1BEEDB-6815-452C-B85D-2812D3604408}"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1BEEDB-6815-452C-B85D-2812D3604408}"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1BEEDB-6815-452C-B85D-2812D3604408}" type="datetimeFigureOut">
              <a:rPr lang="en-US" smtClean="0"/>
              <a:t>3/3/2013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1BEEDB-6815-452C-B85D-2812D3604408}" type="datetimeFigureOut">
              <a:rPr lang="en-US" smtClean="0"/>
              <a:t>3/3/2013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BEEDB-6815-452C-B85D-2812D3604408}" type="datetimeFigureOut">
              <a:rPr lang="en-US" smtClean="0"/>
              <a:t>3/3/2013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BEEDB-6815-452C-B85D-2812D3604408}"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BEEDB-6815-452C-B85D-2812D3604408}"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5620A-CB75-4BF8-A208-0B97E3A77A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1BEEDB-6815-452C-B85D-2812D3604408}" type="datetimeFigureOut">
              <a:rPr lang="en-US" smtClean="0"/>
              <a:t>3/3/2013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5620A-CB75-4BF8-A208-0B97E3A77A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google.com/url?sa=i&amp;rct=j&amp;q=&amp;esrc=s&amp;frm=1&amp;source=images&amp;cd=&amp;cad=rja&amp;docid=0quJ3b1VFKjziM&amp;tbnid=I5jlJg4YPzb2kM:&amp;ved=0CAUQjRw&amp;url=http%3A%2F%2Fwww.sparknotes.com%2Fbiology%2Fevolution%2Fnaturalselection%2Fsection1.html&amp;ei=AcYzUeeyCYTtiwL85oCIDA&amp;bvm=bv.43148975,d.cGE&amp;psig=AFQjCNGI3XbxXSJYQGVo4pcYeQ5VIiOFKA&amp;ust=136243391189300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2060"/>
                </a:solidFill>
                <a:effectLst>
                  <a:outerShdw blurRad="38100" dist="38100" dir="2700000" algn="tl">
                    <a:srgbClr val="000000">
                      <a:alpha val="43137"/>
                    </a:srgbClr>
                  </a:outerShdw>
                </a:effectLst>
                <a:latin typeface="Comic Sans MS" pitchFamily="66" charset="0"/>
              </a:rPr>
              <a:t>3</a:t>
            </a:r>
            <a:r>
              <a:rPr lang="en-US" b="1" baseline="30000" dirty="0" smtClean="0">
                <a:solidFill>
                  <a:srgbClr val="002060"/>
                </a:solidFill>
                <a:effectLst>
                  <a:outerShdw blurRad="38100" dist="38100" dir="2700000" algn="tl">
                    <a:srgbClr val="000000">
                      <a:alpha val="43137"/>
                    </a:srgbClr>
                  </a:outerShdw>
                </a:effectLst>
                <a:latin typeface="Comic Sans MS" pitchFamily="66" charset="0"/>
              </a:rPr>
              <a:t>rd</a:t>
            </a:r>
            <a:r>
              <a:rPr lang="en-US" b="1" dirty="0" smtClean="0">
                <a:solidFill>
                  <a:srgbClr val="002060"/>
                </a:solidFill>
                <a:effectLst>
                  <a:outerShdw blurRad="38100" dist="38100" dir="2700000" algn="tl">
                    <a:srgbClr val="000000">
                      <a:alpha val="43137"/>
                    </a:srgbClr>
                  </a:outerShdw>
                </a:effectLst>
                <a:latin typeface="Comic Sans MS" pitchFamily="66" charset="0"/>
              </a:rPr>
              <a:t> Quarter Benchmark Review</a:t>
            </a:r>
            <a:endParaRPr lang="en-US" b="1" dirty="0">
              <a:solidFill>
                <a:srgbClr val="002060"/>
              </a:solidFill>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019800"/>
          </a:xfrm>
        </p:spPr>
        <p:txBody>
          <a:bodyPr>
            <a:normAutofit/>
          </a:bodyPr>
          <a:lstStyle/>
          <a:p>
            <a:r>
              <a:rPr lang="en-US" dirty="0"/>
              <a:t>the genetic code for ALL living organisms. Bacteria, plants, dogs, humans all contain this genetic code</a:t>
            </a:r>
            <a:r>
              <a:rPr lang="en-US" dirty="0" smtClean="0"/>
              <a:t>.</a:t>
            </a:r>
          </a:p>
          <a:p>
            <a:r>
              <a:rPr lang="en-US" dirty="0"/>
              <a:t>the way an organism looks as determined by its genes or genotype</a:t>
            </a:r>
            <a:r>
              <a:rPr lang="en-US" dirty="0" smtClean="0"/>
              <a:t>.</a:t>
            </a:r>
          </a:p>
          <a:p>
            <a:r>
              <a:rPr lang="en-US" dirty="0"/>
              <a:t>formation of a new species</a:t>
            </a:r>
            <a:r>
              <a:rPr lang="en-US" dirty="0" smtClean="0"/>
              <a:t>.</a:t>
            </a:r>
          </a:p>
          <a:p>
            <a:r>
              <a:rPr lang="en-US" dirty="0"/>
              <a:t>a random change in DNA that is the source of all new variations in organisms</a:t>
            </a:r>
            <a:r>
              <a:rPr lang="en-US" dirty="0" smtClean="0"/>
              <a:t>.</a:t>
            </a:r>
          </a:p>
          <a:p>
            <a:r>
              <a:rPr lang="en-US" dirty="0"/>
              <a:t>related to rates of evolution of </a:t>
            </a:r>
            <a:r>
              <a:rPr lang="en-US" dirty="0" smtClean="0"/>
              <a:t>species…. </a:t>
            </a:r>
            <a:r>
              <a:rPr lang="en-US" dirty="0"/>
              <a:t>happens when species do not go through any periods of change for a very long time.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705600"/>
          </a:xfrm>
        </p:spPr>
        <p:txBody>
          <a:bodyPr>
            <a:normAutofit/>
          </a:bodyPr>
          <a:lstStyle/>
          <a:p>
            <a:r>
              <a:rPr lang="en-US" dirty="0"/>
              <a:t>the combination of genes an organism has, like Ff.</a:t>
            </a:r>
          </a:p>
          <a:p>
            <a:r>
              <a:rPr lang="en-US" dirty="0"/>
              <a:t>inserting a gene from one organism into the DNA of another organism so that the 2</a:t>
            </a:r>
            <a:r>
              <a:rPr lang="en-US" baseline="30000" dirty="0"/>
              <a:t>nd</a:t>
            </a:r>
            <a:r>
              <a:rPr lang="en-US" dirty="0"/>
              <a:t> organism has instructions for the trait found in the 1</a:t>
            </a:r>
            <a:r>
              <a:rPr lang="en-US" baseline="30000" dirty="0"/>
              <a:t>st</a:t>
            </a:r>
            <a:r>
              <a:rPr lang="en-US" dirty="0"/>
              <a:t> organism. </a:t>
            </a:r>
            <a:endParaRPr lang="en-US" dirty="0" smtClean="0"/>
          </a:p>
          <a:p>
            <a:pPr lvl="1"/>
            <a:r>
              <a:rPr lang="en-US" dirty="0" smtClean="0"/>
              <a:t>Ex</a:t>
            </a:r>
            <a:r>
              <a:rPr lang="en-US" dirty="0"/>
              <a:t>: inserting a glow gene from a jellyfish into a tobacco plant so that the tobacco plant can glow</a:t>
            </a:r>
            <a:r>
              <a:rPr lang="en-US" dirty="0" smtClean="0"/>
              <a:t>.</a:t>
            </a:r>
          </a:p>
          <a:p>
            <a:r>
              <a:rPr lang="en-US" dirty="0"/>
              <a:t>a small circular piece of DNA found in </a:t>
            </a:r>
            <a:r>
              <a:rPr lang="en-US" dirty="0" smtClean="0"/>
              <a:t>bacteria, which is often </a:t>
            </a:r>
            <a:r>
              <a:rPr lang="en-US" dirty="0"/>
              <a:t>used in genetic engineering</a:t>
            </a:r>
            <a:r>
              <a:rPr lang="en-US" dirty="0" smtClean="0"/>
              <a:t>.</a:t>
            </a:r>
          </a:p>
          <a:p>
            <a:r>
              <a:rPr lang="en-US" dirty="0"/>
              <a:t>the different forms of a gene, like H for normal hearing and h for deafness.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6705600"/>
          </a:xfrm>
        </p:spPr>
        <p:txBody>
          <a:bodyPr>
            <a:normAutofit/>
          </a:bodyPr>
          <a:lstStyle/>
          <a:p>
            <a:r>
              <a:rPr lang="en-US" sz="3000" dirty="0"/>
              <a:t>a chromosomal mutation in which part of a chromosome is </a:t>
            </a:r>
            <a:r>
              <a:rPr lang="en-US" sz="3000" dirty="0" smtClean="0"/>
              <a:t>deleted.</a:t>
            </a:r>
          </a:p>
          <a:p>
            <a:pPr>
              <a:buNone/>
            </a:pPr>
            <a:endParaRPr lang="en-US" sz="3000" dirty="0" smtClean="0"/>
          </a:p>
          <a:p>
            <a:r>
              <a:rPr lang="en-US" sz="3000" dirty="0"/>
              <a:t>a chromosomal mutation where a part of 1 chromosome breaks off and joins another chromosome</a:t>
            </a:r>
            <a:r>
              <a:rPr lang="en-US" sz="3000" dirty="0" smtClean="0"/>
              <a:t>.</a:t>
            </a:r>
          </a:p>
          <a:p>
            <a:pPr>
              <a:buNone/>
            </a:pPr>
            <a:endParaRPr lang="en-US" sz="3000" dirty="0"/>
          </a:p>
          <a:p>
            <a:r>
              <a:rPr lang="en-US" sz="3000" dirty="0"/>
              <a:t>a chromosomal mutation where parts of a single chromosome are reversed</a:t>
            </a:r>
            <a:r>
              <a:rPr lang="en-US" sz="3000" dirty="0" smtClean="0"/>
              <a:t>.</a:t>
            </a:r>
          </a:p>
          <a:p>
            <a:pPr>
              <a:buNone/>
            </a:pPr>
            <a:endParaRPr lang="en-US" sz="3000" dirty="0" smtClean="0"/>
          </a:p>
          <a:p>
            <a:r>
              <a:rPr lang="en-US" sz="3000" dirty="0"/>
              <a:t>a chromosomal mutation in which part of a chromosome copies itself</a:t>
            </a:r>
            <a:r>
              <a:rPr lang="en-US" sz="3000" dirty="0" smtClean="0"/>
              <a:t>.</a:t>
            </a:r>
            <a:endParaRPr lang="en-US" sz="3000" dirty="0"/>
          </a:p>
        </p:txBody>
      </p:sp>
      <p:pic>
        <p:nvPicPr>
          <p:cNvPr id="1026" name="Picture 2"/>
          <p:cNvPicPr>
            <a:picLocks noChangeAspect="1" noChangeArrowheads="1"/>
          </p:cNvPicPr>
          <p:nvPr/>
        </p:nvPicPr>
        <p:blipFill>
          <a:blip r:embed="rId2" cstate="print"/>
          <a:srcRect/>
          <a:stretch>
            <a:fillRect/>
          </a:stretch>
        </p:blipFill>
        <p:spPr bwMode="auto">
          <a:xfrm>
            <a:off x="1676400" y="6096000"/>
            <a:ext cx="6150429" cy="4572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447799" y="990600"/>
            <a:ext cx="6785811" cy="457200"/>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4572000" y="4038600"/>
            <a:ext cx="4381500" cy="1066800"/>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2743199" y="2667000"/>
            <a:ext cx="6302415" cy="838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102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10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102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6" fill="hold">
                            <p:stCondLst>
                              <p:cond delay="500"/>
                            </p:stCondLst>
                            <p:childTnLst>
                              <p:par>
                                <p:cTn id="37" presetID="1" presetClass="entr" presetSubtype="0" fill="hold" nodeType="afterEffect">
                                  <p:stCondLst>
                                    <p:cond delay="0"/>
                                  </p:stCondLst>
                                  <p:childTnLst>
                                    <p:set>
                                      <p:cBhvr>
                                        <p:cTn id="3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a:bodyPr>
          <a:lstStyle/>
          <a:p>
            <a:r>
              <a:rPr lang="en-US" dirty="0"/>
              <a:t>this process causes change in species over time because it selects for individuals with beneficial traits and against individuals with less beneficial traits</a:t>
            </a:r>
            <a:r>
              <a:rPr lang="en-US" dirty="0" smtClean="0"/>
              <a:t>.</a:t>
            </a:r>
          </a:p>
          <a:p>
            <a:r>
              <a:rPr lang="en-US" dirty="0"/>
              <a:t>disappearance of a species</a:t>
            </a:r>
            <a:r>
              <a:rPr lang="en-US" dirty="0" smtClean="0"/>
              <a:t>.</a:t>
            </a:r>
          </a:p>
          <a:p>
            <a:r>
              <a:rPr lang="en-US" dirty="0"/>
              <a:t>a pattern of inheritance where two or more alleles are dominant, like blood type where Type A and Type B blood are both dominant so people with genotype I</a:t>
            </a:r>
            <a:r>
              <a:rPr lang="en-US" baseline="30000" dirty="0"/>
              <a:t>A</a:t>
            </a:r>
            <a:r>
              <a:rPr lang="en-US" dirty="0"/>
              <a:t>I</a:t>
            </a:r>
            <a:r>
              <a:rPr lang="en-US" baseline="30000" dirty="0"/>
              <a:t>B</a:t>
            </a:r>
            <a:r>
              <a:rPr lang="en-US" dirty="0"/>
              <a:t> have </a:t>
            </a:r>
            <a:r>
              <a:rPr lang="en-US" dirty="0" smtClean="0"/>
              <a:t>Blood Type </a:t>
            </a:r>
            <a:r>
              <a:rPr lang="en-US" dirty="0"/>
              <a:t>AB</a:t>
            </a:r>
            <a:r>
              <a:rPr lang="en-US" dirty="0" smtClean="0"/>
              <a:t>.</a:t>
            </a:r>
          </a:p>
          <a:p>
            <a:r>
              <a:rPr lang="en-US" dirty="0"/>
              <a:t>type of reproductive isolation in which 2 populations reproduce at different times; like some flowers opening in the morning while other flowers open late in the day.</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a:bodyPr>
          <a:lstStyle/>
          <a:p>
            <a:r>
              <a:rPr lang="en-US" dirty="0"/>
              <a:t>combination of chromosomes in </a:t>
            </a:r>
            <a:r>
              <a:rPr lang="en-US" dirty="0" smtClean="0"/>
              <a:t>females.</a:t>
            </a:r>
          </a:p>
          <a:p>
            <a:r>
              <a:rPr lang="en-US" dirty="0"/>
              <a:t>a trait that is found on a sex chromosome, like colorblindness is a recessive trait found on the X chromosome. </a:t>
            </a:r>
          </a:p>
          <a:p>
            <a:r>
              <a:rPr lang="en-US" dirty="0"/>
              <a:t>type of reproductive isolation where 2 populations are physically separated by rivers, mountains, or other geographic features</a:t>
            </a:r>
            <a:r>
              <a:rPr lang="en-US" dirty="0" smtClean="0"/>
              <a:t>.</a:t>
            </a:r>
          </a:p>
          <a:p>
            <a:r>
              <a:rPr lang="en-US" dirty="0"/>
              <a:t>a specific role or job for an organism in the habitat it lives in.</a:t>
            </a:r>
          </a:p>
          <a:p>
            <a:r>
              <a:rPr lang="en-US" dirty="0"/>
              <a:t>type of reproductive isolation in which 2 populations have different mating rituals that prevent them from interbreeding.</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000" dirty="0"/>
              <a:t>type of natural selection where the entire curve moves because individuals at one end of the distribution curve have higher fitness than individuals at the middle or other end of the </a:t>
            </a:r>
            <a:r>
              <a:rPr lang="en-US" sz="3000" dirty="0" smtClean="0"/>
              <a:t>curve.</a:t>
            </a:r>
          </a:p>
          <a:p>
            <a:endParaRPr lang="en-US" sz="3000" dirty="0"/>
          </a:p>
          <a:p>
            <a:endParaRPr lang="en-US" sz="3000" dirty="0" smtClean="0"/>
          </a:p>
          <a:p>
            <a:endParaRPr lang="en-US" sz="3000" dirty="0" smtClean="0"/>
          </a:p>
          <a:p>
            <a:r>
              <a:rPr lang="en-US" sz="2800" dirty="0" smtClean="0"/>
              <a:t>type </a:t>
            </a:r>
            <a:r>
              <a:rPr lang="en-US" sz="2800" dirty="0"/>
              <a:t>of natural selection where a single curve splits into two because individuals at both ends of the distribution curve have higher fitness than individuals at the middle of the curve. </a:t>
            </a:r>
            <a:endParaRPr lang="en-US" sz="3000" dirty="0"/>
          </a:p>
        </p:txBody>
      </p:sp>
      <p:pic>
        <p:nvPicPr>
          <p:cNvPr id="2050" name="Picture 2"/>
          <p:cNvPicPr>
            <a:picLocks noChangeAspect="1" noChangeArrowheads="1"/>
          </p:cNvPicPr>
          <p:nvPr/>
        </p:nvPicPr>
        <p:blipFill>
          <a:blip r:embed="rId2" cstate="print"/>
          <a:srcRect/>
          <a:stretch>
            <a:fillRect/>
          </a:stretch>
        </p:blipFill>
        <p:spPr bwMode="auto">
          <a:xfrm>
            <a:off x="4495800" y="1371600"/>
            <a:ext cx="4216635" cy="2043112"/>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743200" y="4868894"/>
            <a:ext cx="3467100" cy="2121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205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2819400"/>
          </a:xfrm>
        </p:spPr>
        <p:txBody>
          <a:bodyPr>
            <a:normAutofit/>
          </a:bodyPr>
          <a:lstStyle/>
          <a:p>
            <a:r>
              <a:rPr lang="en-US" dirty="0"/>
              <a:t>combination of chromosomes in </a:t>
            </a:r>
            <a:r>
              <a:rPr lang="en-US" dirty="0" smtClean="0"/>
              <a:t>males.</a:t>
            </a:r>
          </a:p>
          <a:p>
            <a:r>
              <a:rPr lang="en-US" dirty="0" smtClean="0"/>
              <a:t>type </a:t>
            </a:r>
            <a:r>
              <a:rPr lang="en-US" dirty="0"/>
              <a:t>of natural selection where individuals near the center of the distribution curve for the population have higher fitness than individuals in the outer parts of the curve.</a:t>
            </a:r>
            <a:endParaRPr lang="en-US" dirty="0" smtClean="0"/>
          </a:p>
        </p:txBody>
      </p:sp>
      <p:pic>
        <p:nvPicPr>
          <p:cNvPr id="3074" name="Picture 2" descr="http://img.sparknotes.com/figures/A/a3aa6bb95c7d70781cc0089d17f9160f/stable.gif">
            <a:hlinkClick r:id="rId2"/>
          </p:cNvPr>
          <p:cNvPicPr>
            <a:picLocks noChangeAspect="1" noChangeArrowheads="1"/>
          </p:cNvPicPr>
          <p:nvPr/>
        </p:nvPicPr>
        <p:blipFill>
          <a:blip r:embed="rId3" cstate="print"/>
          <a:srcRect/>
          <a:stretch>
            <a:fillRect/>
          </a:stretch>
        </p:blipFill>
        <p:spPr bwMode="auto">
          <a:xfrm>
            <a:off x="2362200" y="2819400"/>
            <a:ext cx="4267200" cy="28244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506</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3rd Quarter Benchmark Review</vt:lpstr>
      <vt:lpstr>Slide 2</vt:lpstr>
      <vt:lpstr>Slide 3</vt:lpstr>
      <vt:lpstr>Slide 4</vt:lpstr>
      <vt:lpstr>Slide 5</vt:lpstr>
      <vt:lpstr>Slide 6</vt:lpstr>
      <vt:lpstr>Slide 7</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Quarter</dc:title>
  <dc:creator>Jessica Mitchell</dc:creator>
  <cp:lastModifiedBy>Jessica Mitchell</cp:lastModifiedBy>
  <cp:revision>16</cp:revision>
  <dcterms:created xsi:type="dcterms:W3CDTF">2013-03-03T20:16:12Z</dcterms:created>
  <dcterms:modified xsi:type="dcterms:W3CDTF">2013-03-03T21:54:50Z</dcterms:modified>
</cp:coreProperties>
</file>