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2" r:id="rId2"/>
    <p:sldId id="297" r:id="rId3"/>
    <p:sldId id="303" r:id="rId4"/>
    <p:sldId id="304" r:id="rId5"/>
    <p:sldId id="298" r:id="rId6"/>
    <p:sldId id="300" r:id="rId7"/>
    <p:sldId id="30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FF"/>
    </p:penClr>
  </p:showPr>
  <p:clrMru>
    <a:srgbClr val="21C9FF"/>
    <a:srgbClr val="FF150C"/>
    <a:srgbClr val="FFE11E"/>
    <a:srgbClr val="FF720B"/>
    <a:srgbClr val="FFFF00"/>
    <a:srgbClr val="C0C0C0"/>
    <a:srgbClr val="DFC12B"/>
    <a:srgbClr val="708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>
        <p:scale>
          <a:sx n="66" d="100"/>
          <a:sy n="66" d="100"/>
        </p:scale>
        <p:origin x="-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8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8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8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80" charset="0"/>
              </a:defRPr>
            </a:lvl1pPr>
          </a:lstStyle>
          <a:p>
            <a:pPr>
              <a:defRPr/>
            </a:pPr>
            <a:fld id="{E5A98439-655D-4D79-A2C0-F5F062BD1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CEE7D79-711B-47FD-A9AF-C1B966C6D5F5}" type="slidenum">
              <a:rPr lang="en-US" sz="1200"/>
              <a:pPr algn="r" eaLnBrk="0" hangingPunct="0"/>
              <a:t>6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6CEF7-424C-46CF-8B8A-F4607F821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EF1A8-78C8-44AE-97F4-B3AA4B7EE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B8E1-4D67-4C42-A716-DF46D037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6C98-1485-419A-A448-43C41CA36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9C82-25AC-46AF-934C-8255A7625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32DF6-8054-4CD4-B554-8A7B3FC6A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7FF07-02BA-4EE3-B4A0-4D954360E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6CD63-5F78-469C-A34D-DB3EE310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CB6D7-CE93-4B6C-85E6-0147B6F22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5635-C74A-4284-879C-3CD36ECA6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46CF9-CA0B-4CB6-9913-F7FF16292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8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8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80" charset="0"/>
              </a:defRPr>
            </a:lvl1pPr>
          </a:lstStyle>
          <a:p>
            <a:pPr>
              <a:defRPr/>
            </a:pPr>
            <a:fld id="{972AE973-3EE6-4AAB-BF07-41EE5A66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0"/>
            <a:ext cx="9448800" cy="838200"/>
          </a:xfrm>
        </p:spPr>
        <p:txBody>
          <a:bodyPr/>
          <a:lstStyle/>
          <a:p>
            <a:r>
              <a:rPr lang="en-US" sz="2400" b="1" smtClean="0">
                <a:solidFill>
                  <a:srgbClr val="FF0000"/>
                </a:solidFill>
                <a:latin typeface="Comic Sans MS" pitchFamily="66" charset="0"/>
              </a:rPr>
              <a:t>CHANGE AND DEVELOPMENT IN THE NERVOUS SYSTEM:</a:t>
            </a:r>
            <a:br>
              <a:rPr lang="en-US" sz="2400" b="1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2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114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55625" y="2430463"/>
            <a:ext cx="8588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04800" y="1066800"/>
            <a:ext cx="481647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Tx/>
              <a:buAutoNum type="alphaLcPeriod"/>
              <a:defRPr/>
            </a:pPr>
            <a:r>
              <a:rPr lang="en-US" sz="3600" dirty="0">
                <a:solidFill>
                  <a:srgbClr val="21C9FF"/>
                </a:solidFill>
                <a:latin typeface="Marker Felt" pitchFamily="28" charset="0"/>
              </a:rPr>
              <a:t>Short-term</a:t>
            </a:r>
            <a:r>
              <a:rPr lang="en-US" sz="3600" dirty="0">
                <a:solidFill>
                  <a:srgbClr val="21C9FF"/>
                </a:solidFill>
                <a:latin typeface="Marker Felt" pitchFamily="28" charset="0"/>
              </a:rPr>
              <a:t>:</a:t>
            </a:r>
            <a:r>
              <a:rPr lang="en-US" dirty="0">
                <a:solidFill>
                  <a:srgbClr val="FF150C"/>
                </a:solidFill>
                <a:latin typeface="Times" pitchFamily="28" charset="0"/>
              </a:rPr>
              <a:t>  </a:t>
            </a:r>
            <a:endParaRPr lang="en-US" dirty="0">
              <a:solidFill>
                <a:srgbClr val="FF150C"/>
              </a:solidFill>
              <a:latin typeface="Times" pitchFamily="28" charset="0"/>
            </a:endParaRPr>
          </a:p>
          <a:p>
            <a:pPr marL="742950" indent="-742950">
              <a:defRPr/>
            </a:pPr>
            <a:r>
              <a:rPr lang="en-US" sz="3200" dirty="0">
                <a:solidFill>
                  <a:srgbClr val="FF150C"/>
                </a:solidFill>
                <a:latin typeface="Helvetica" pitchFamily="28" charset="0"/>
              </a:rPr>
              <a:t>	</a:t>
            </a:r>
            <a:r>
              <a:rPr lang="en-US" sz="3200" dirty="0">
                <a:solidFill>
                  <a:srgbClr val="FFE11E"/>
                </a:solidFill>
                <a:latin typeface="Helvetica" pitchFamily="28" charset="0"/>
              </a:rPr>
              <a:t>Every </a:t>
            </a:r>
            <a:r>
              <a:rPr lang="en-US" sz="3200" dirty="0">
                <a:solidFill>
                  <a:srgbClr val="FFE11E"/>
                </a:solidFill>
                <a:latin typeface="Helvetica" pitchFamily="28" charset="0"/>
              </a:rPr>
              <a:t>time a specific pathway of neurons is used its synaptic connections get </a:t>
            </a:r>
            <a:r>
              <a:rPr lang="en-US" sz="3200" dirty="0">
                <a:solidFill>
                  <a:srgbClr val="FFE11E"/>
                </a:solidFill>
                <a:latin typeface="Helvetica" pitchFamily="28" charset="0"/>
              </a:rPr>
              <a:t>stronger.</a:t>
            </a:r>
          </a:p>
          <a:p>
            <a:pPr marL="742950" indent="-285750">
              <a:buFont typeface="Arial" pitchFamily="34" charset="0"/>
              <a:buChar char="•"/>
              <a:defRPr/>
            </a:pPr>
            <a:r>
              <a:rPr lang="en-US" sz="3200" i="1" dirty="0">
                <a:solidFill>
                  <a:srgbClr val="21C9FF"/>
                </a:solidFill>
                <a:latin typeface="Helvetica" pitchFamily="28" charset="0"/>
              </a:rPr>
              <a:t>HOW</a:t>
            </a:r>
            <a:r>
              <a:rPr lang="en-US" sz="3200" i="1" dirty="0">
                <a:solidFill>
                  <a:srgbClr val="21C9FF"/>
                </a:solidFill>
                <a:latin typeface="Helvetica" pitchFamily="28" charset="0"/>
              </a:rPr>
              <a:t>?</a:t>
            </a:r>
            <a:r>
              <a:rPr lang="en-US" sz="3200" dirty="0">
                <a:solidFill>
                  <a:srgbClr val="21C9FF"/>
                </a:solidFill>
                <a:latin typeface="Helvetica" pitchFamily="28" charset="0"/>
              </a:rPr>
              <a:t> </a:t>
            </a:r>
            <a:endParaRPr lang="en-US" sz="3200" dirty="0">
              <a:solidFill>
                <a:srgbClr val="21C9FF"/>
              </a:solidFill>
              <a:latin typeface="Helvetica" pitchFamily="28" charset="0"/>
            </a:endParaRPr>
          </a:p>
          <a:p>
            <a:pPr marL="742950" indent="-285750">
              <a:defRPr/>
            </a:pPr>
            <a:r>
              <a:rPr lang="en-US" sz="3200" dirty="0">
                <a:solidFill>
                  <a:srgbClr val="FFE11E"/>
                </a:solidFill>
                <a:latin typeface="Helvetica" pitchFamily="28" charset="0"/>
              </a:rPr>
              <a:t>	</a:t>
            </a:r>
            <a:r>
              <a:rPr lang="en-US" sz="3200" dirty="0">
                <a:solidFill>
                  <a:srgbClr val="FFE11E"/>
                </a:solidFill>
                <a:latin typeface="Helvetica" pitchFamily="28" charset="0"/>
              </a:rPr>
              <a:t>More </a:t>
            </a:r>
            <a:r>
              <a:rPr lang="en-US" sz="3200" dirty="0">
                <a:solidFill>
                  <a:srgbClr val="FFE11E"/>
                </a:solidFill>
                <a:latin typeface="Helvetica" pitchFamily="28" charset="0"/>
              </a:rPr>
              <a:t>NT is produced and more receptors grow on the dendrites.</a:t>
            </a:r>
            <a:endParaRPr lang="en-US" sz="2800" dirty="0">
              <a:solidFill>
                <a:srgbClr val="FFE11E"/>
              </a:solidFill>
              <a:latin typeface="Times" pitchFamily="28" charset="0"/>
            </a:endParaRPr>
          </a:p>
          <a:p>
            <a:pPr>
              <a:defRPr/>
            </a:pPr>
            <a:endParaRPr lang="en-US" dirty="0">
              <a:latin typeface="Times" pitchFamily="28" charset="0"/>
            </a:endParaRPr>
          </a:p>
        </p:txBody>
      </p:sp>
      <p:pic>
        <p:nvPicPr>
          <p:cNvPr id="14342" name="Picture 11" descr="brain activ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371600"/>
            <a:ext cx="34861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0" y="609600"/>
            <a:ext cx="72183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i="1">
                <a:solidFill>
                  <a:schemeClr val="bg1"/>
                </a:solidFill>
              </a:rPr>
              <a:t>1. What is happening as we grow and learn?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21C9FF"/>
                </a:solidFill>
                <a:latin typeface="Marker Felt"/>
              </a:rPr>
              <a:t>b. Long term:</a:t>
            </a:r>
            <a:r>
              <a:rPr lang="en-US" sz="2000" smtClean="0">
                <a:solidFill>
                  <a:srgbClr val="FFE235"/>
                </a:solidFill>
              </a:rPr>
              <a:t>   </a:t>
            </a:r>
            <a:r>
              <a:rPr lang="en-US" sz="2800" b="1" smtClean="0">
                <a:solidFill>
                  <a:srgbClr val="FFE235"/>
                </a:solidFill>
                <a:latin typeface="Helvetica"/>
              </a:rPr>
              <a:t>New dendrites &amp; axon terminals grow, new synapses form. </a:t>
            </a:r>
            <a:r>
              <a:rPr lang="en-US" sz="2800" b="1" i="1" smtClean="0">
                <a:solidFill>
                  <a:srgbClr val="FFE235"/>
                </a:solidFill>
                <a:latin typeface="Helvetica"/>
              </a:rPr>
              <a:t>Neurons develop more connections.</a:t>
            </a:r>
            <a:endParaRPr lang="en-US" sz="2400" b="1" i="1" smtClean="0">
              <a:solidFill>
                <a:srgbClr val="FFE235"/>
              </a:solidFill>
              <a:latin typeface="Helvetica"/>
            </a:endParaRP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400" smtClean="0"/>
          </a:p>
        </p:txBody>
      </p:sp>
      <p:pic>
        <p:nvPicPr>
          <p:cNvPr id="80900" name="Picture 4" descr="baby dendri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35814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many dendrit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10668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200400" y="19050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15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THIS</a:t>
            </a:r>
            <a:endParaRPr lang="en-US" dirty="0">
              <a:solidFill>
                <a:srgbClr val="21C9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" pitchFamily="28" charset="0"/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4267200" y="1905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21C9FF"/>
                </a:solidFill>
              </a:rPr>
              <a:t>becomes</a:t>
            </a:r>
            <a:endParaRPr lang="en-US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638800" y="19050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THIS !</a:t>
            </a:r>
            <a:r>
              <a:rPr lang="en-US" sz="2800" b="1" dirty="0">
                <a:latin typeface="Times" pitchFamily="28" charset="0"/>
              </a:rPr>
              <a:t> 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57200" y="4343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1">
              <a:solidFill>
                <a:srgbClr val="FFE235"/>
              </a:solidFill>
            </a:endParaRP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365125" y="4876800"/>
            <a:ext cx="877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1">
              <a:solidFill>
                <a:srgbClr val="FFE235"/>
              </a:solidFill>
            </a:endParaRPr>
          </a:p>
          <a:p>
            <a:endParaRPr lang="en-US">
              <a:solidFill>
                <a:srgbClr val="FFE235"/>
              </a:solidFill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04800" y="914400"/>
            <a:ext cx="862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152400" y="4419600"/>
            <a:ext cx="48768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21C9FF"/>
                </a:solidFill>
                <a:latin typeface="Marker Felt"/>
              </a:rPr>
              <a:t>c. Speed:</a:t>
            </a:r>
            <a:r>
              <a:rPr lang="en-US" sz="2800">
                <a:solidFill>
                  <a:schemeClr val="bg1"/>
                </a:solidFill>
                <a:latin typeface="Marker Felt"/>
              </a:rPr>
              <a:t>  </a:t>
            </a:r>
            <a:r>
              <a:rPr lang="en-US" sz="2800" b="1">
                <a:solidFill>
                  <a:srgbClr val="FFE11E"/>
                </a:solidFill>
                <a:latin typeface="Helvetica"/>
              </a:rPr>
              <a:t>As we grow, neurons gain myelin so messages travel </a:t>
            </a:r>
            <a:r>
              <a:rPr lang="en-US" sz="2800" b="1" u="sng">
                <a:solidFill>
                  <a:srgbClr val="FFE11E"/>
                </a:solidFill>
                <a:latin typeface="Helvetica"/>
              </a:rPr>
              <a:t>much</a:t>
            </a:r>
            <a:r>
              <a:rPr lang="en-US" sz="2800" b="1">
                <a:solidFill>
                  <a:srgbClr val="FFE11E"/>
                </a:solidFill>
                <a:latin typeface="Helvetica"/>
              </a:rPr>
              <a:t> faster.</a:t>
            </a:r>
            <a:r>
              <a:rPr lang="en-US" sz="2800">
                <a:solidFill>
                  <a:schemeClr val="bg1"/>
                </a:solidFill>
                <a:latin typeface="Marker Felt"/>
              </a:rPr>
              <a:t> </a:t>
            </a:r>
          </a:p>
        </p:txBody>
      </p:sp>
      <p:pic>
        <p:nvPicPr>
          <p:cNvPr id="15372" name="Picture 14" descr="myeli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000500"/>
            <a:ext cx="43434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2" grpId="0"/>
      <p:bldP spid="80903" grpId="0"/>
      <p:bldP spid="80904" grpId="0"/>
      <p:bldP spid="80905" grpId="0"/>
      <p:bldP spid="80906" grpId="0"/>
      <p:bldP spid="809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4582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2. </a:t>
            </a:r>
            <a:r>
              <a:rPr lang="en-US" b="1" i="1" smtClean="0">
                <a:solidFill>
                  <a:schemeClr val="bg1"/>
                </a:solidFill>
              </a:rPr>
              <a:t>What causes these changes to occur?</a:t>
            </a:r>
            <a:r>
              <a:rPr lang="en-US" sz="2400" smtClean="0"/>
              <a:t> </a:t>
            </a:r>
            <a:endParaRPr lang="en-US" sz="2400" smtClean="0">
              <a:solidFill>
                <a:srgbClr val="DF120A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smtClean="0">
                <a:solidFill>
                  <a:srgbClr val="FFE235"/>
                </a:solidFill>
              </a:rPr>
              <a:t>	</a:t>
            </a:r>
            <a:endParaRPr lang="en-US" sz="4400" smtClean="0">
              <a:latin typeface="Times New Roman" pitchFamily="18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89916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u="sng">
                <a:solidFill>
                  <a:srgbClr val="FFFF00"/>
                </a:solidFill>
                <a:latin typeface="Comic Sans MS" pitchFamily="66" charset="0"/>
              </a:rPr>
              <a:t>USING</a:t>
            </a: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 THE BRAIN</a:t>
            </a:r>
            <a:r>
              <a:rPr lang="en-US">
                <a:solidFill>
                  <a:srgbClr val="FFFF00"/>
                </a:solidFill>
              </a:rPr>
              <a:t> - that is, </a:t>
            </a:r>
            <a:r>
              <a:rPr lang="en-US" sz="2800" b="1" i="1">
                <a:solidFill>
                  <a:srgbClr val="FFFF00"/>
                </a:solidFill>
                <a:latin typeface="Comic Sans MS" pitchFamily="66" charset="0"/>
              </a:rPr>
              <a:t>THINKING!!</a:t>
            </a:r>
            <a:r>
              <a:rPr lang="en-US" sz="2800" i="1">
                <a:solidFill>
                  <a:srgbClr val="FFFF00"/>
                </a:solidFill>
              </a:rPr>
              <a:t>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21C9FF"/>
                </a:solidFill>
                <a:latin typeface="Helvetica"/>
              </a:rPr>
              <a:t>Using the brain stimulates growth of new connections - like using  muscle makes them grow bigger and stronger.</a:t>
            </a:r>
          </a:p>
          <a:p>
            <a:endParaRPr lang="en-US" sz="2800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2400" y="2728913"/>
            <a:ext cx="4191000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E235"/>
                </a:solidFill>
              </a:rPr>
              <a:t>What does this mean for the learner?</a:t>
            </a:r>
            <a:r>
              <a:rPr lang="en-US">
                <a:solidFill>
                  <a:srgbClr val="FFE235"/>
                </a:solidFill>
              </a:rPr>
              <a:t> </a:t>
            </a:r>
          </a:p>
          <a:p>
            <a:endParaRPr lang="en-US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066800" y="4314825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21C9FF"/>
                </a:solidFill>
                <a:latin typeface="Comic Sans MS" pitchFamily="66" charset="0"/>
              </a:rPr>
              <a:t>NO THINKING = NO CHANGES = </a:t>
            </a:r>
            <a:r>
              <a:rPr lang="en-US" b="1" i="1">
                <a:solidFill>
                  <a:srgbClr val="21C9FF"/>
                </a:solidFill>
                <a:latin typeface="Comic Sans MS" pitchFamily="66" charset="0"/>
              </a:rPr>
              <a:t>NO LEARNING!!</a:t>
            </a:r>
            <a:endParaRPr lang="en-US">
              <a:solidFill>
                <a:srgbClr val="21C9FF"/>
              </a:solidFill>
              <a:latin typeface="Comic Sans MS" pitchFamily="66" charset="0"/>
            </a:endParaRPr>
          </a:p>
          <a:p>
            <a:endParaRPr lang="en-US">
              <a:solidFill>
                <a:srgbClr val="21C9FF"/>
              </a:solidFill>
            </a:endParaRPr>
          </a:p>
        </p:txBody>
      </p:sp>
      <p:pic>
        <p:nvPicPr>
          <p:cNvPr id="17414" name="Picture 8" descr="brain image response aud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590800"/>
            <a:ext cx="4800600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/>
      <p:bldP spid="174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9916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</a:rPr>
              <a:t>3. What happens if pathways aren’t used?</a:t>
            </a:r>
          </a:p>
          <a:p>
            <a:pPr>
              <a:buFontTx/>
              <a:buNone/>
              <a:defRPr/>
            </a:pPr>
            <a:r>
              <a:rPr lang="en-US" sz="3600" b="1" i="1" dirty="0" smtClean="0">
                <a:solidFill>
                  <a:srgbClr val="FFE11E"/>
                </a:solidFill>
                <a:latin typeface="Times New Roman" pitchFamily="18" charset="0"/>
              </a:rPr>
              <a:t>	     </a:t>
            </a:r>
            <a:r>
              <a:rPr lang="en-US" sz="3600" b="1" dirty="0" smtClean="0">
                <a:solidFill>
                  <a:srgbClr val="21C9FF"/>
                </a:solidFill>
                <a:latin typeface="Comic Sans MS" pitchFamily="66" charset="0"/>
              </a:rPr>
              <a:t>Connections weaken or are lost.</a:t>
            </a:r>
            <a:endParaRPr lang="en-US" sz="3600" b="1" dirty="0" smtClean="0">
              <a:solidFill>
                <a:srgbClr val="FF150C"/>
              </a:solidFill>
              <a:latin typeface="Comic Sans MS" pitchFamily="66" charset="0"/>
            </a:endParaRPr>
          </a:p>
          <a:p>
            <a:pPr marL="1554163"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FF150C"/>
                </a:solidFill>
                <a:latin typeface="Comic Sans MS" pitchFamily="66" charset="0"/>
              </a:rPr>
              <a:t> USE IT OR LOSE IT!</a:t>
            </a:r>
          </a:p>
        </p:txBody>
      </p:sp>
      <p:pic>
        <p:nvPicPr>
          <p:cNvPr id="18435" name="Picture 4" descr="funny memory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3265488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00DFDF"/>
                </a:solidFill>
                <a:latin typeface="Comic Sans MS" pitchFamily="66" charset="0"/>
              </a:rPr>
              <a:t>In other words:</a:t>
            </a:r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smtClean="0">
                <a:solidFill>
                  <a:srgbClr val="FFE235"/>
                </a:solidFill>
              </a:rPr>
              <a:t> LEARNING IS A CONSEQUENCE OF </a:t>
            </a:r>
            <a:r>
              <a:rPr lang="en-US" sz="3600" i="1" smtClean="0">
                <a:solidFill>
                  <a:srgbClr val="FFE235"/>
                </a:solidFill>
              </a:rPr>
              <a:t>THINKING</a:t>
            </a:r>
            <a:r>
              <a:rPr lang="en-US" sz="3600" smtClean="0">
                <a:solidFill>
                  <a:srgbClr val="FFE235"/>
                </a:solidFill>
              </a:rPr>
              <a:t>!</a:t>
            </a:r>
            <a:endParaRPr lang="en-US" sz="3600" smtClean="0"/>
          </a:p>
        </p:txBody>
      </p:sp>
      <p:pic>
        <p:nvPicPr>
          <p:cNvPr id="82948" name="Picture 4" descr="pour in knowled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352800"/>
            <a:ext cx="312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9" name="Picture 5" descr="thinking br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276600"/>
            <a:ext cx="27320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THIS does not work!</a:t>
            </a:r>
            <a:r>
              <a:rPr lang="en-US" sz="2000"/>
              <a:t>   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600200" y="281940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sym typeface="Symbol" pitchFamily="18" charset="2"/>
              </a:rPr>
              <a:t>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5410200" y="23622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You have to do THIS!</a:t>
            </a:r>
          </a:p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6294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sym typeface="Symbol" pitchFamily="18" charset="2"/>
              </a:rPr>
              <a:t>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  <p:bldP spid="82950" grpId="0"/>
      <p:bldP spid="82951" grpId="0"/>
      <p:bldP spid="829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19400" y="990600"/>
            <a:ext cx="63246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21C9FF"/>
                </a:solidFill>
              </a:rPr>
              <a:t>A. BRAIN: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DFDF"/>
                </a:solidFill>
              </a:rPr>
              <a:t>		 </a:t>
            </a:r>
            <a:r>
              <a:rPr lang="en-US" sz="2400" smtClean="0">
                <a:solidFill>
                  <a:srgbClr val="FFE11E"/>
                </a:solidFill>
                <a:latin typeface="Comic Sans MS" pitchFamily="66" charset="0"/>
              </a:rPr>
              <a:t>CNS neurons will </a:t>
            </a:r>
            <a:r>
              <a:rPr lang="en-US" sz="2400" u="sng" smtClean="0">
                <a:solidFill>
                  <a:srgbClr val="FFE11E"/>
                </a:solidFill>
                <a:latin typeface="Comic Sans MS" pitchFamily="66" charset="0"/>
              </a:rPr>
              <a:t>not</a:t>
            </a:r>
            <a:r>
              <a:rPr lang="en-US" sz="2400" smtClean="0">
                <a:solidFill>
                  <a:srgbClr val="FFE11E"/>
                </a:solidFill>
                <a:latin typeface="Comic Sans MS" pitchFamily="66" charset="0"/>
              </a:rPr>
              <a:t> re-grow or be replaced, but the brain has PLASTICITY. This means other cells can sometimes be trained to take over function of damaged cells.</a:t>
            </a:r>
            <a:endParaRPr lang="en-US" sz="2400" smtClean="0">
              <a:solidFill>
                <a:srgbClr val="FF150C"/>
              </a:solidFill>
              <a:latin typeface="Comic Sans MS" pitchFamily="66" charset="0"/>
            </a:endParaRP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14400"/>
            <a:ext cx="25908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276600"/>
            <a:ext cx="18097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2895600" y="3276600"/>
            <a:ext cx="3049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21C9FF"/>
                </a:solidFill>
              </a:rPr>
              <a:t>B. Nerves in PNS:</a:t>
            </a:r>
            <a:endParaRPr lang="en-US">
              <a:solidFill>
                <a:srgbClr val="21C9FF"/>
              </a:solidFill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2971800" y="3962400"/>
            <a:ext cx="586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E11E"/>
                </a:solidFill>
                <a:latin typeface="Comic Sans MS" pitchFamily="66" charset="0"/>
              </a:rPr>
              <a:t>Neurons in the PNS can regenerate axons and dendrites, but not cell bodies.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763000" cy="6096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bg1"/>
                </a:solidFill>
              </a:rPr>
              <a:t>4. Why are people sometimes able to recover some function after a brain injury or nerve damage?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  <p:bldP spid="21511" grpId="0"/>
      <p:bldP spid="870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95400" y="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chemeClr val="bg1"/>
                </a:solidFill>
              </a:rPr>
              <a:t>5. What happens as we age?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2413" y="685800"/>
            <a:ext cx="80597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21C9FF"/>
                </a:solidFill>
                <a:latin typeface="Comic Sans MS" pitchFamily="66" charset="0"/>
              </a:rPr>
              <a:t> Brain loses some plasticity.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21C9FF"/>
                </a:solidFill>
                <a:latin typeface="Comic Sans MS" pitchFamily="66" charset="0"/>
              </a:rPr>
              <a:t> Some connections weaken, especially those related to</a:t>
            </a:r>
          </a:p>
          <a:p>
            <a:r>
              <a:rPr lang="en-US">
                <a:solidFill>
                  <a:srgbClr val="21C9FF"/>
                </a:solidFill>
                <a:latin typeface="Comic Sans MS" pitchFamily="66" charset="0"/>
              </a:rPr>
              <a:t>	short-term memory.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21C9FF"/>
                </a:solidFill>
                <a:latin typeface="Comic Sans MS" pitchFamily="66" charset="0"/>
              </a:rPr>
              <a:t> New connections will still grow with use.</a:t>
            </a:r>
            <a:endParaRPr lang="en-US">
              <a:solidFill>
                <a:srgbClr val="21C9FF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E11E"/>
                </a:solidFill>
                <a:latin typeface="Comic Sans MS" pitchFamily="66" charset="0"/>
              </a:rPr>
              <a:t>Brains are the same as muscles as we age -</a:t>
            </a:r>
            <a:endParaRPr lang="en-US">
              <a:solidFill>
                <a:srgbClr val="FFE11E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00200" y="2743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E11E"/>
                </a:solidFill>
                <a:latin typeface="Comic Sans MS" pitchFamily="66" charset="0"/>
              </a:rPr>
              <a:t>the more we use them, the less function we lose.</a:t>
            </a:r>
            <a:endParaRPr lang="en-US">
              <a:solidFill>
                <a:srgbClr val="FF150C"/>
              </a:solidFill>
            </a:endParaRPr>
          </a:p>
        </p:txBody>
      </p:sp>
      <p:pic>
        <p:nvPicPr>
          <p:cNvPr id="23558" name="Picture 6" descr="older handst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52800"/>
            <a:ext cx="32766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 descr="96 gradu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352800"/>
            <a:ext cx="25034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  <p:bldP spid="23557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262</Words>
  <Application>Microsoft Office PowerPoint</Application>
  <PresentationFormat>On-screen Show (4:3)</PresentationFormat>
  <Paragraphs>44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Times</vt:lpstr>
      <vt:lpstr>Arial</vt:lpstr>
      <vt:lpstr>Comic Sans MS</vt:lpstr>
      <vt:lpstr>Marker Felt</vt:lpstr>
      <vt:lpstr>Helvetica</vt:lpstr>
      <vt:lpstr>Times New Roman</vt:lpstr>
      <vt:lpstr>Wingdings</vt:lpstr>
      <vt:lpstr>Symbol</vt:lpstr>
      <vt:lpstr>Blank Presentation</vt:lpstr>
      <vt:lpstr>CHANGE AND DEVELOPMENT IN THE NERVOUS SYSTEM: </vt:lpstr>
      <vt:lpstr>Slide 2</vt:lpstr>
      <vt:lpstr>Slide 3</vt:lpstr>
      <vt:lpstr>Slide 4</vt:lpstr>
      <vt:lpstr>In other words:</vt:lpstr>
      <vt:lpstr>4. Why are people sometimes able to recover some function after a brain injury or nerve damage? </vt:lpstr>
      <vt:lpstr>Slide 7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Biological Sciences</dc:creator>
  <cp:lastModifiedBy>Information Services</cp:lastModifiedBy>
  <cp:revision>166</cp:revision>
  <cp:lastPrinted>2005-07-19T18:50:23Z</cp:lastPrinted>
  <dcterms:created xsi:type="dcterms:W3CDTF">2005-07-11T19:11:55Z</dcterms:created>
  <dcterms:modified xsi:type="dcterms:W3CDTF">2013-05-06T19:45:59Z</dcterms:modified>
</cp:coreProperties>
</file>