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67" r:id="rId4"/>
    <p:sldId id="266" r:id="rId5"/>
    <p:sldId id="268" r:id="rId6"/>
    <p:sldId id="269" r:id="rId7"/>
    <p:sldId id="270" r:id="rId8"/>
    <p:sldId id="261" r:id="rId9"/>
    <p:sldId id="271" r:id="rId10"/>
    <p:sldId id="272" r:id="rId11"/>
    <p:sldId id="273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CC"/>
    <a:srgbClr val="00FF00"/>
    <a:srgbClr val="009276"/>
    <a:srgbClr val="99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7" autoAdjust="0"/>
    <p:restoredTop sz="91725" autoAdjust="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2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77B15-E20D-4C90-BD39-27D04B250D2A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3122C-9334-4618-A8C1-09FB729469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</a:t>
            </a:r>
            <a:r>
              <a:rPr lang="en-US" baseline="0" dirty="0" smtClean="0"/>
              <a:t> you think organisms use energy for?</a:t>
            </a:r>
          </a:p>
          <a:p>
            <a:r>
              <a:rPr lang="en-US" baseline="0" dirty="0" smtClean="0"/>
              <a:t>How is energy used in the organisms’ bodies?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3122C-9334-4618-A8C1-09FB7294699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</a:t>
            </a:r>
            <a:r>
              <a:rPr lang="en-US" baseline="0" dirty="0" smtClean="0"/>
              <a:t> you think organisms use energy for?</a:t>
            </a:r>
          </a:p>
          <a:p>
            <a:r>
              <a:rPr lang="en-US" baseline="0" dirty="0" smtClean="0"/>
              <a:t>How is energy used in the organisms’ bodies?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3122C-9334-4618-A8C1-09FB7294699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4413-068A-4248-B7F2-C3B05E08936D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A18-39D1-4686-8A81-54F0F676A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4413-068A-4248-B7F2-C3B05E08936D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A18-39D1-4686-8A81-54F0F676A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4413-068A-4248-B7F2-C3B05E08936D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A18-39D1-4686-8A81-54F0F676A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4413-068A-4248-B7F2-C3B05E08936D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A18-39D1-4686-8A81-54F0F676A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4413-068A-4248-B7F2-C3B05E08936D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A18-39D1-4686-8A81-54F0F676A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4413-068A-4248-B7F2-C3B05E08936D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A18-39D1-4686-8A81-54F0F676A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4413-068A-4248-B7F2-C3B05E08936D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A18-39D1-4686-8A81-54F0F676A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4413-068A-4248-B7F2-C3B05E08936D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A18-39D1-4686-8A81-54F0F676A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4413-068A-4248-B7F2-C3B05E08936D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A18-39D1-4686-8A81-54F0F676A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4413-068A-4248-B7F2-C3B05E08936D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A18-39D1-4686-8A81-54F0F676A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4413-068A-4248-B7F2-C3B05E08936D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FFA18-39D1-4686-8A81-54F0F676A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C4413-068A-4248-B7F2-C3B05E08936D}" type="datetimeFigureOut">
              <a:rPr lang="en-US" smtClean="0"/>
              <a:pPr/>
              <a:t>3/24/2013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FFA18-39D1-4686-8A81-54F0F676A7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h-3q436tA5wRPM&amp;tbnid=JcrtZrAGf9IGeM:&amp;ved=0CAUQjRw&amp;url=http://apassionforscience.pbworks.com/w/page/36507887/1E3_2011%20Group%201%20-%20African%20Savannah&amp;ei=VVxPUa_MNezxiQLa2oGQCg&amp;bvm=bv.44158598,d.cGE&amp;psig=AFQjCNHv4L1mJvdpcCdBHgHyX7ru5HqW8Q&amp;ust=136424183765719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39775"/>
            <a:ext cx="7772400" cy="1470025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Ecology Notes</a:t>
            </a:r>
            <a:endParaRPr lang="en-US" sz="9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3657600"/>
            <a:ext cx="6858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i="1" dirty="0" smtClean="0">
                <a:latin typeface="DK High Tea" pitchFamily="50" charset="0"/>
              </a:rPr>
              <a:t>When we try to pick anything out by itself, we find it hitched to everything else in the universe.  -- John Muir</a:t>
            </a:r>
            <a:endParaRPr lang="en-US" sz="2600" i="1" dirty="0">
              <a:latin typeface="DK High Tea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53-10-FoodChains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4530" y="228600"/>
            <a:ext cx="448945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220" y="0"/>
            <a:ext cx="5029200" cy="2286000"/>
          </a:xfrm>
        </p:spPr>
        <p:txBody>
          <a:bodyPr>
            <a:noAutofit/>
          </a:bodyPr>
          <a:lstStyle/>
          <a:p>
            <a:pPr marL="177800" indent="-177800" algn="l"/>
            <a:r>
              <a:rPr lang="en-US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Food Chains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 are                       a series of steps in which             </a:t>
            </a:r>
            <a:r>
              <a:rPr lang="en-US" sz="3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organisms transfer energy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 by eating and being eaten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84437"/>
            <a:ext cx="5105400" cy="1401763"/>
          </a:xfrm>
        </p:spPr>
        <p:txBody>
          <a:bodyPr>
            <a:normAutofit/>
          </a:bodyPr>
          <a:lstStyle/>
          <a:p>
            <a:pPr marL="177800" indent="-177800">
              <a:buNone/>
            </a:pPr>
            <a:r>
              <a:rPr lang="en-US" sz="3800" b="1" u="heavy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Trophic Levels</a:t>
            </a:r>
            <a:r>
              <a:rPr lang="en-US" sz="3800" dirty="0" smtClean="0">
                <a:latin typeface="AR CENA" pitchFamily="2" charset="0"/>
              </a:rPr>
              <a:t>: each step in a food chain or food web</a:t>
            </a:r>
          </a:p>
          <a:p>
            <a:pPr>
              <a:buNone/>
            </a:pPr>
            <a:endParaRPr lang="en-US" sz="3800" dirty="0">
              <a:latin typeface="AR CEN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8810" y="5257800"/>
            <a:ext cx="1600200" cy="892552"/>
          </a:xfrm>
          <a:prstGeom prst="rect">
            <a:avLst/>
          </a:prstGeom>
          <a:solidFill>
            <a:srgbClr val="FFFF00"/>
          </a:solidFill>
          <a:ln w="57150">
            <a:solidFill>
              <a:srgbClr val="00927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</a:t>
            </a:r>
            <a:r>
              <a:rPr lang="en-US" sz="2600" b="1" dirty="0" smtClean="0"/>
              <a:t>Trophic</a:t>
            </a:r>
            <a:r>
              <a:rPr lang="en-US" sz="2600" dirty="0" smtClean="0"/>
              <a:t> Level</a:t>
            </a:r>
            <a:endParaRPr lang="en-US" sz="2600" dirty="0"/>
          </a:p>
        </p:txBody>
      </p:sp>
      <p:sp>
        <p:nvSpPr>
          <p:cNvPr id="7" name="Rectangle 6"/>
          <p:cNvSpPr/>
          <p:nvPr/>
        </p:nvSpPr>
        <p:spPr>
          <a:xfrm>
            <a:off x="228600" y="609600"/>
            <a:ext cx="45720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467600" y="4038600"/>
            <a:ext cx="1676400" cy="892552"/>
          </a:xfrm>
          <a:prstGeom prst="rect">
            <a:avLst/>
          </a:prstGeom>
          <a:solidFill>
            <a:srgbClr val="FFFF00"/>
          </a:solidFill>
          <a:ln w="57150">
            <a:solidFill>
              <a:srgbClr val="00927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2</a:t>
            </a:r>
            <a:r>
              <a:rPr lang="en-US" sz="2600" baseline="30000" dirty="0" smtClean="0"/>
              <a:t>nd</a:t>
            </a:r>
            <a:r>
              <a:rPr lang="en-US" sz="2600" dirty="0" smtClean="0"/>
              <a:t> </a:t>
            </a:r>
            <a:r>
              <a:rPr lang="en-US" sz="2600" b="1" dirty="0" smtClean="0"/>
              <a:t>Trophic</a:t>
            </a:r>
            <a:r>
              <a:rPr lang="en-US" sz="2600" dirty="0" smtClean="0"/>
              <a:t> Level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7467600" y="2865620"/>
            <a:ext cx="1737610" cy="892552"/>
          </a:xfrm>
          <a:prstGeom prst="rect">
            <a:avLst/>
          </a:prstGeom>
          <a:solidFill>
            <a:srgbClr val="FFFF00"/>
          </a:solidFill>
          <a:ln w="57150">
            <a:solidFill>
              <a:srgbClr val="00927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3</a:t>
            </a:r>
            <a:r>
              <a:rPr lang="en-US" sz="2600" baseline="30000" dirty="0" smtClean="0"/>
              <a:t>rd</a:t>
            </a:r>
            <a:r>
              <a:rPr lang="en-US" sz="2600" dirty="0" smtClean="0"/>
              <a:t> </a:t>
            </a:r>
            <a:r>
              <a:rPr lang="en-US" sz="2600" b="1" dirty="0" smtClean="0"/>
              <a:t>Trophic </a:t>
            </a:r>
            <a:r>
              <a:rPr lang="en-US" sz="2600" dirty="0" smtClean="0"/>
              <a:t>Level</a:t>
            </a:r>
            <a:endParaRPr lang="en-US" sz="2600" dirty="0"/>
          </a:p>
        </p:txBody>
      </p:sp>
      <p:sp>
        <p:nvSpPr>
          <p:cNvPr id="10" name="TextBox 9"/>
          <p:cNvSpPr txBox="1"/>
          <p:nvPr/>
        </p:nvSpPr>
        <p:spPr>
          <a:xfrm>
            <a:off x="7406390" y="1622048"/>
            <a:ext cx="1737610" cy="892552"/>
          </a:xfrm>
          <a:prstGeom prst="rect">
            <a:avLst/>
          </a:prstGeom>
          <a:solidFill>
            <a:srgbClr val="FFFF00"/>
          </a:solidFill>
          <a:ln w="57150">
            <a:solidFill>
              <a:srgbClr val="00927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4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</a:t>
            </a:r>
            <a:r>
              <a:rPr lang="en-US" sz="2600" b="1" dirty="0" smtClean="0"/>
              <a:t>Trophic</a:t>
            </a:r>
            <a:r>
              <a:rPr lang="en-US" sz="2600" dirty="0" smtClean="0"/>
              <a:t> Level</a:t>
            </a:r>
            <a:endParaRPr 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7391400" y="381000"/>
            <a:ext cx="1737610" cy="892552"/>
          </a:xfrm>
          <a:prstGeom prst="rect">
            <a:avLst/>
          </a:prstGeom>
          <a:solidFill>
            <a:srgbClr val="FFFF00"/>
          </a:solidFill>
          <a:ln w="57150">
            <a:solidFill>
              <a:srgbClr val="00927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/>
              <a:t>5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</a:t>
            </a:r>
            <a:r>
              <a:rPr lang="en-US" sz="2600" b="1" dirty="0" smtClean="0"/>
              <a:t>Trophic</a:t>
            </a:r>
            <a:r>
              <a:rPr lang="en-US" sz="2600" dirty="0" smtClean="0"/>
              <a:t> Level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Energy pyramids</a:t>
            </a:r>
            <a:r>
              <a:rPr lang="en-US" sz="3600" dirty="0" smtClean="0">
                <a:latin typeface="AR CENA" pitchFamily="2" charset="0"/>
              </a:rPr>
              <a:t>: show the relative amounts of energy that is transferred from one trophic level to the next. </a:t>
            </a:r>
            <a:endParaRPr lang="en-US" sz="3600" dirty="0">
              <a:latin typeface="AR CENA" pitchFamily="2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5175" y="2438400"/>
            <a:ext cx="58388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681210" y="5936159"/>
            <a:ext cx="1386590" cy="769441"/>
          </a:xfrm>
          <a:prstGeom prst="rect">
            <a:avLst/>
          </a:prstGeom>
          <a:solidFill>
            <a:srgbClr val="FFFF00"/>
          </a:solidFill>
          <a:ln w="57150">
            <a:solidFill>
              <a:srgbClr val="00927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Trophic Level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0" y="4869359"/>
            <a:ext cx="1447800" cy="769441"/>
          </a:xfrm>
          <a:prstGeom prst="rect">
            <a:avLst/>
          </a:prstGeom>
          <a:solidFill>
            <a:srgbClr val="FFFF00"/>
          </a:solidFill>
          <a:ln w="57150">
            <a:solidFill>
              <a:srgbClr val="00927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2</a:t>
            </a:r>
            <a:r>
              <a:rPr lang="en-US" sz="2200" baseline="30000" dirty="0" smtClean="0"/>
              <a:t>nd</a:t>
            </a:r>
            <a:r>
              <a:rPr lang="en-US" sz="2200" dirty="0" smtClean="0"/>
              <a:t> Trophic Level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0" y="3878759"/>
            <a:ext cx="1447800" cy="769441"/>
          </a:xfrm>
          <a:prstGeom prst="rect">
            <a:avLst/>
          </a:prstGeom>
          <a:solidFill>
            <a:srgbClr val="FFFF00"/>
          </a:solidFill>
          <a:ln w="57150">
            <a:solidFill>
              <a:srgbClr val="00927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3</a:t>
            </a:r>
            <a:r>
              <a:rPr lang="en-US" sz="2200" baseline="30000" dirty="0" smtClean="0"/>
              <a:t>rd</a:t>
            </a:r>
            <a:r>
              <a:rPr lang="en-US" sz="2200" dirty="0" smtClean="0"/>
              <a:t> Trophic Level</a:t>
            </a:r>
            <a:endParaRPr lang="en-US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7634990" y="2329696"/>
            <a:ext cx="1432810" cy="769441"/>
          </a:xfrm>
          <a:prstGeom prst="rect">
            <a:avLst/>
          </a:prstGeom>
          <a:solidFill>
            <a:srgbClr val="FFFF00"/>
          </a:solidFill>
          <a:ln w="57150">
            <a:solidFill>
              <a:srgbClr val="00927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4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Trophic Level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191000" cy="2209800"/>
          </a:xfrm>
        </p:spPr>
        <p:txBody>
          <a:bodyPr/>
          <a:lstStyle/>
          <a:p>
            <a:pPr marL="222250" indent="-222250"/>
            <a:r>
              <a:rPr lang="en-US" sz="3000" dirty="0" smtClean="0"/>
              <a:t>Which </a:t>
            </a:r>
            <a:r>
              <a:rPr lang="en-US" sz="3000" b="1" dirty="0" smtClean="0"/>
              <a:t>trophic level</a:t>
            </a:r>
            <a:r>
              <a:rPr lang="en-US" sz="3000" dirty="0" smtClean="0"/>
              <a:t> has the </a:t>
            </a:r>
            <a:r>
              <a:rPr lang="en-US" sz="3000" b="1" dirty="0" smtClean="0"/>
              <a:t>most energy</a:t>
            </a:r>
            <a:r>
              <a:rPr lang="en-US" sz="3000" dirty="0" smtClean="0"/>
              <a:t> in this ecosystem?</a:t>
            </a:r>
          </a:p>
          <a:p>
            <a:pPr>
              <a:buNone/>
            </a:pPr>
            <a:r>
              <a:rPr lang="en-US" dirty="0" smtClean="0"/>
              <a:t>     - 1</a:t>
            </a:r>
            <a:r>
              <a:rPr lang="en-US" baseline="30000" dirty="0" smtClean="0"/>
              <a:t>st</a:t>
            </a:r>
            <a:r>
              <a:rPr lang="en-US" dirty="0" smtClean="0"/>
              <a:t> Trophic Level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0" y="3429000"/>
            <a:ext cx="3810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2250" marR="0" lvl="0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Which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trophic level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has the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least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energy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     - </a:t>
            </a:r>
            <a:r>
              <a:rPr lang="en-US" sz="2800" dirty="0" smtClean="0"/>
              <a:t>4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Trophic Level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animBg="1"/>
      <p:bldP spid="8" grpId="0" animBg="1"/>
      <p:bldP spid="9" grpId="0" animBg="1"/>
      <p:bldP spid="3" grpId="0" build="p"/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467" y="2393430"/>
            <a:ext cx="4651533" cy="385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4990"/>
            <a:ext cx="4038600" cy="2072390"/>
          </a:xfrm>
        </p:spPr>
        <p:txBody>
          <a:bodyPr>
            <a:noAutofit/>
          </a:bodyPr>
          <a:lstStyle/>
          <a:p>
            <a:pPr algn="l"/>
            <a:r>
              <a:rPr lang="en-US" sz="3300" dirty="0" smtClean="0">
                <a:latin typeface="AR CENA" pitchFamily="2" charset="0"/>
              </a:rPr>
              <a:t>What happens to the 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amount of energy </a:t>
            </a:r>
            <a:r>
              <a:rPr lang="en-US" sz="3300" dirty="0" smtClean="0">
                <a:latin typeface="AR CENA" pitchFamily="2" charset="0"/>
              </a:rPr>
              <a:t>at each trophic level as you </a:t>
            </a: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move up the energy pyramid</a:t>
            </a:r>
            <a:r>
              <a:rPr lang="en-US" sz="3300" dirty="0" smtClean="0">
                <a:latin typeface="AR CENA" pitchFamily="2" charset="0"/>
              </a:rPr>
              <a:t>?</a:t>
            </a:r>
            <a:endParaRPr lang="en-US" sz="3300" dirty="0">
              <a:latin typeface="AR CENA" pitchFamily="2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0" y="2317047"/>
            <a:ext cx="4114800" cy="431235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3838" marR="0" lvl="0" indent="-2222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CENA" pitchFamily="2" charset="0"/>
                <a:ea typeface="+mn-ea"/>
                <a:cs typeface="+mn-cs"/>
              </a:rPr>
              <a:t>10% Rule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 CENA" pitchFamily="2" charset="0"/>
                <a:ea typeface="+mn-ea"/>
                <a:cs typeface="+mn-cs"/>
              </a:rPr>
              <a:t>: Only 10% of the energy in a trophic level is available to the organisms in the next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 CENA" pitchFamily="2" charset="0"/>
                <a:ea typeface="+mn-ea"/>
                <a:cs typeface="+mn-cs"/>
              </a:rPr>
              <a:t>trophic level up.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 CENA" pitchFamily="2" charset="0"/>
              <a:ea typeface="+mn-ea"/>
              <a:cs typeface="+mn-cs"/>
            </a:endParaRPr>
          </a:p>
          <a:p>
            <a:pPr marL="223838" indent="-22225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 CENA" pitchFamily="2" charset="0"/>
                <a:ea typeface="+mn-ea"/>
                <a:cs typeface="+mn-cs"/>
              </a:rPr>
              <a:t>	- The rest of the energy goes to </a:t>
            </a:r>
            <a:r>
              <a:rPr lang="en-US" sz="3200" u="sng" dirty="0" smtClean="0">
                <a:solidFill>
                  <a:srgbClr val="C00000"/>
                </a:solidFill>
                <a:latin typeface="AR CENA" pitchFamily="2" charset="0"/>
              </a:rPr>
              <a:t>life processes</a:t>
            </a:r>
            <a:r>
              <a:rPr lang="en-US" sz="3200" dirty="0" smtClean="0">
                <a:solidFill>
                  <a:srgbClr val="C00000"/>
                </a:solidFill>
                <a:latin typeface="AR CENA" pitchFamily="2" charset="0"/>
              </a:rPr>
              <a:t>    and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 CENA" pitchFamily="2" charset="0"/>
                <a:ea typeface="+mn-ea"/>
                <a:cs typeface="+mn-cs"/>
              </a:rPr>
              <a:t>heat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 CENA" pitchFamily="2" charset="0"/>
                <a:ea typeface="+mn-ea"/>
                <a:cs typeface="+mn-cs"/>
              </a:rPr>
              <a:t> to the environment.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57010" y="5715000"/>
            <a:ext cx="1649811" cy="49244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100</a:t>
            </a:r>
            <a:r>
              <a:rPr lang="en-US" sz="2600" dirty="0" smtClean="0">
                <a:solidFill>
                  <a:srgbClr val="C00000"/>
                </a:solidFill>
                <a:latin typeface="AR CENA" pitchFamily="2" charset="0"/>
              </a:rPr>
              <a:t>%</a:t>
            </a:r>
            <a:r>
              <a:rPr 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 energy</a:t>
            </a:r>
            <a:endParaRPr lang="en-US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itchFamily="2" charset="0"/>
            </a:endParaRPr>
          </a:p>
        </p:txBody>
      </p:sp>
      <p:sp>
        <p:nvSpPr>
          <p:cNvPr id="9" name="Bent Arrow 8"/>
          <p:cNvSpPr/>
          <p:nvPr/>
        </p:nvSpPr>
        <p:spPr>
          <a:xfrm rot="12023986" flipH="1">
            <a:off x="4014642" y="3511663"/>
            <a:ext cx="1254026" cy="2274247"/>
          </a:xfrm>
          <a:prstGeom prst="bentArrow">
            <a:avLst>
              <a:gd name="adj1" fmla="val 16257"/>
              <a:gd name="adj2" fmla="val 20082"/>
              <a:gd name="adj3" fmla="val 25000"/>
              <a:gd name="adj4" fmla="val 4375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24400" y="4800600"/>
            <a:ext cx="1483098" cy="492443"/>
          </a:xfrm>
          <a:prstGeom prst="rect">
            <a:avLst/>
          </a:prstGeom>
          <a:solidFill>
            <a:srgbClr val="00FF00"/>
          </a:solidFill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10</a:t>
            </a:r>
            <a:r>
              <a:rPr lang="en-US" sz="2600" dirty="0" smtClean="0">
                <a:solidFill>
                  <a:srgbClr val="C00000"/>
                </a:solidFill>
                <a:latin typeface="AR CENA" pitchFamily="2" charset="0"/>
              </a:rPr>
              <a:t>%</a:t>
            </a:r>
            <a:r>
              <a:rPr 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 energy</a:t>
            </a:r>
            <a:endParaRPr lang="en-US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3962400"/>
            <a:ext cx="1316386" cy="492443"/>
          </a:xfrm>
          <a:prstGeom prst="rect">
            <a:avLst/>
          </a:prstGeom>
          <a:solidFill>
            <a:srgbClr val="00FFCC"/>
          </a:solidFill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1</a:t>
            </a:r>
            <a:r>
              <a:rPr lang="en-US" sz="2600" dirty="0" smtClean="0">
                <a:solidFill>
                  <a:srgbClr val="C00000"/>
                </a:solidFill>
                <a:latin typeface="AR CENA" pitchFamily="2" charset="0"/>
              </a:rPr>
              <a:t>%</a:t>
            </a:r>
            <a:r>
              <a:rPr 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 energy</a:t>
            </a:r>
            <a:endParaRPr lang="en-US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itchFamily="2" charset="0"/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3810000" y="76200"/>
            <a:ext cx="685800" cy="1828800"/>
          </a:xfrm>
          <a:prstGeom prst="rightBrace">
            <a:avLst>
              <a:gd name="adj1" fmla="val 23634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1.bp.blogspot.com/-ZtKGm8qqwWU/TRprVoPZ8GI/AAAAAAAAAGo/_AFUo5MoQIo/s1600/jpg_2739-Hot-Sun-Cartoon-Charac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75375">
            <a:off x="3945394" y="1864649"/>
            <a:ext cx="1421901" cy="14478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"/>
            <a:ext cx="4343400" cy="2057400"/>
          </a:xfrm>
        </p:spPr>
        <p:txBody>
          <a:bodyPr>
            <a:noAutofit/>
          </a:bodyPr>
          <a:lstStyle/>
          <a:p>
            <a:pPr marL="120650" indent="1588">
              <a:buNone/>
            </a:pPr>
            <a:r>
              <a:rPr lang="en-US" sz="3300" dirty="0" smtClean="0">
                <a:solidFill>
                  <a:srgbClr val="C00000"/>
                </a:solidFill>
                <a:latin typeface="AR CENA" pitchFamily="2" charset="0"/>
              </a:rPr>
              <a:t>As you </a:t>
            </a:r>
            <a:r>
              <a:rPr lang="en-US" sz="3300" b="1" u="sng" dirty="0" smtClean="0">
                <a:solidFill>
                  <a:srgbClr val="C00000"/>
                </a:solidFill>
                <a:latin typeface="AR CENA" pitchFamily="2" charset="0"/>
              </a:rPr>
              <a:t>move up trophic levels</a:t>
            </a:r>
            <a:r>
              <a:rPr lang="en-US" sz="3300" dirty="0" smtClean="0">
                <a:solidFill>
                  <a:srgbClr val="C00000"/>
                </a:solidFill>
                <a:latin typeface="AR CENA" pitchFamily="2" charset="0"/>
              </a:rPr>
              <a:t> there is </a:t>
            </a:r>
            <a:r>
              <a:rPr lang="en-US" sz="3300" b="1" u="sng" dirty="0" smtClean="0">
                <a:solidFill>
                  <a:srgbClr val="C00000"/>
                </a:solidFill>
                <a:latin typeface="AR CENA" pitchFamily="2" charset="0"/>
              </a:rPr>
              <a:t>less energy</a:t>
            </a:r>
            <a:r>
              <a:rPr lang="en-US" sz="3300" b="1" dirty="0" smtClean="0">
                <a:solidFill>
                  <a:srgbClr val="C00000"/>
                </a:solidFill>
                <a:latin typeface="AR CENA" pitchFamily="2" charset="0"/>
              </a:rPr>
              <a:t> </a:t>
            </a:r>
            <a:r>
              <a:rPr lang="en-US" sz="3300" dirty="0" smtClean="0">
                <a:solidFill>
                  <a:srgbClr val="C00000"/>
                </a:solidFill>
                <a:latin typeface="AR CENA" pitchFamily="2" charset="0"/>
              </a:rPr>
              <a:t>for the organisms at the next level up…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81600" y="3124200"/>
            <a:ext cx="1470274" cy="49244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0.1</a:t>
            </a:r>
            <a:r>
              <a:rPr lang="en-US" sz="2600" dirty="0" smtClean="0">
                <a:solidFill>
                  <a:srgbClr val="FFFF00"/>
                </a:solidFill>
                <a:latin typeface="AR CENA" pitchFamily="2" charset="0"/>
              </a:rPr>
              <a:t>%</a:t>
            </a:r>
            <a:r>
              <a:rPr lang="en-US" sz="2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 </a:t>
            </a:r>
            <a:r>
              <a:rPr lang="en-US" sz="2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energy</a:t>
            </a:r>
            <a:endParaRPr lang="en-US" sz="23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11" grpId="0" animBg="1"/>
      <p:bldP spid="9" grpId="0" animBg="1"/>
      <p:bldP spid="12" grpId="0" animBg="1"/>
      <p:bldP spid="13" grpId="0" animBg="1"/>
      <p:bldP spid="15" grpId="0" animBg="1"/>
      <p:bldP spid="3" grpId="0" build="p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53-00-LionKi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587" y="3962400"/>
            <a:ext cx="3539752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AR CENA" pitchFamily="2" charset="0"/>
              </a:rPr>
              <a:t>What is Ecology?</a:t>
            </a:r>
            <a:endParaRPr lang="en-US" sz="4400" dirty="0">
              <a:latin typeface="AR CEN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053" y="4876800"/>
            <a:ext cx="8610599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latin typeface="AR CENA" pitchFamily="2" charset="0"/>
              </a:rPr>
              <a:t>Ecology</a:t>
            </a:r>
            <a:r>
              <a:rPr lang="en-US" sz="3600" dirty="0" smtClean="0">
                <a:latin typeface="AR CENA" pitchFamily="2" charset="0"/>
              </a:rPr>
              <a:t>: The study of interactions among organisms AND between organisms and their environment. </a:t>
            </a:r>
            <a:endParaRPr lang="en-US" sz="3600" dirty="0">
              <a:latin typeface="AR CEN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53-00-LionKi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228600"/>
            <a:ext cx="8875813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 CENA" pitchFamily="2" charset="0"/>
              </a:rPr>
              <a:t>In Ecology, we spend a lot of time looking at what happens in ECOSYSTEMS.</a:t>
            </a:r>
            <a:endParaRPr lang="en-US" sz="4000" dirty="0">
              <a:latin typeface="AR CEN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2819400"/>
            <a:ext cx="8991600" cy="39703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u="heavy" dirty="0" smtClean="0">
                <a:latin typeface="AR CENA" pitchFamily="2" charset="0"/>
              </a:rPr>
              <a:t>Ecosystem</a:t>
            </a:r>
            <a:r>
              <a:rPr lang="en-US" sz="3600" dirty="0" smtClean="0">
                <a:latin typeface="AR CENA" pitchFamily="2" charset="0"/>
              </a:rPr>
              <a:t>: interacting groups of species and their physical environment. </a:t>
            </a:r>
          </a:p>
          <a:p>
            <a:r>
              <a:rPr lang="en-US" sz="3600" dirty="0" smtClean="0">
                <a:latin typeface="AR CENA" pitchFamily="2" charset="0"/>
              </a:rPr>
              <a:t>- Ecosystem = Biotic factors + Abiotic factors</a:t>
            </a:r>
          </a:p>
          <a:p>
            <a:r>
              <a:rPr lang="en-US" sz="3600" dirty="0" smtClean="0">
                <a:latin typeface="AR CENA" pitchFamily="2" charset="0"/>
              </a:rPr>
              <a:t>- </a:t>
            </a:r>
            <a:r>
              <a:rPr lang="en-US" sz="3600" b="1" u="heavy" dirty="0" smtClean="0">
                <a:latin typeface="AR CENA" pitchFamily="2" charset="0"/>
              </a:rPr>
              <a:t>Biotic factors</a:t>
            </a:r>
            <a:r>
              <a:rPr lang="en-US" sz="3600" dirty="0" smtClean="0">
                <a:latin typeface="AR CENA" pitchFamily="2" charset="0"/>
              </a:rPr>
              <a:t>: living things, like trees, birds, bacteria…</a:t>
            </a:r>
          </a:p>
          <a:p>
            <a:r>
              <a:rPr lang="en-US" sz="3600" dirty="0" smtClean="0">
                <a:latin typeface="AR CENA" pitchFamily="2" charset="0"/>
              </a:rPr>
              <a:t>- </a:t>
            </a:r>
            <a:r>
              <a:rPr lang="en-US" sz="3600" b="1" u="heavy" dirty="0" smtClean="0">
                <a:latin typeface="AR CENA" pitchFamily="2" charset="0"/>
              </a:rPr>
              <a:t>Abiotic factors</a:t>
            </a:r>
            <a:r>
              <a:rPr lang="en-US" sz="3600" dirty="0" smtClean="0">
                <a:latin typeface="AR CENA" pitchFamily="2" charset="0"/>
              </a:rPr>
              <a:t>: non-living things, like water, oxygen, rocks…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53-00-LionKill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2905" y="77450"/>
            <a:ext cx="8915399" cy="1323439"/>
          </a:xfrm>
          <a:prstGeom prst="rect">
            <a:avLst/>
          </a:prstGeom>
          <a:solidFill>
            <a:srgbClr val="FFFF00">
              <a:alpha val="65098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AR CENA" pitchFamily="2" charset="0"/>
              </a:rPr>
              <a:t>One of the most important things for organisms to survive is the </a:t>
            </a:r>
            <a:r>
              <a:rPr lang="en-US" sz="4000" b="1" u="heavy" dirty="0" smtClean="0">
                <a:latin typeface="AR CENA" pitchFamily="2" charset="0"/>
              </a:rPr>
              <a:t>need for energy</a:t>
            </a:r>
            <a:r>
              <a:rPr lang="en-US" sz="4000" b="1" dirty="0" smtClean="0">
                <a:latin typeface="AR CENA" pitchFamily="2" charset="0"/>
              </a:rPr>
              <a:t>!</a:t>
            </a:r>
            <a:endParaRPr lang="en-US" sz="4000" b="1" dirty="0">
              <a:latin typeface="AR CEN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2420" y="4267200"/>
            <a:ext cx="8915400" cy="1661993"/>
          </a:xfrm>
          <a:prstGeom prst="rect">
            <a:avLst/>
          </a:prstGeom>
          <a:solidFill>
            <a:srgbClr val="FFFF00">
              <a:alpha val="65098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400" b="1" u="sng" dirty="0" smtClean="0">
                <a:latin typeface="AR CENA" pitchFamily="2" charset="0"/>
              </a:rPr>
              <a:t>Flow</a:t>
            </a:r>
            <a:r>
              <a:rPr lang="en-US" sz="3400" b="1" dirty="0" smtClean="0">
                <a:latin typeface="AR CENA" pitchFamily="2" charset="0"/>
              </a:rPr>
              <a:t> of </a:t>
            </a:r>
            <a:r>
              <a:rPr lang="en-US" sz="3400" b="1" u="sng" dirty="0" smtClean="0">
                <a:latin typeface="AR CENA" pitchFamily="2" charset="0"/>
              </a:rPr>
              <a:t>energy</a:t>
            </a:r>
            <a:r>
              <a:rPr lang="en-US" sz="3400" b="1" dirty="0" smtClean="0">
                <a:latin typeface="AR CENA" pitchFamily="2" charset="0"/>
              </a:rPr>
              <a:t> through an </a:t>
            </a:r>
            <a:r>
              <a:rPr lang="en-US" sz="3400" b="1" u="sng" dirty="0" smtClean="0">
                <a:latin typeface="AR CENA" pitchFamily="2" charset="0"/>
              </a:rPr>
              <a:t>ecosystem</a:t>
            </a:r>
            <a:r>
              <a:rPr lang="en-US" sz="3400" b="1" dirty="0" smtClean="0">
                <a:latin typeface="AR CENA" pitchFamily="2" charset="0"/>
              </a:rPr>
              <a:t> is one of the most important factors that </a:t>
            </a:r>
            <a:r>
              <a:rPr lang="en-US" sz="3400" b="1" u="sng" dirty="0" smtClean="0">
                <a:latin typeface="AR CENA" pitchFamily="2" charset="0"/>
              </a:rPr>
              <a:t>determines an ecosystem’s ability to sustain life</a:t>
            </a:r>
            <a:r>
              <a:rPr lang="en-US" sz="3400" b="1" dirty="0" smtClean="0">
                <a:latin typeface="AR CENA" pitchFamily="2" charset="0"/>
              </a:rPr>
              <a:t>.  </a:t>
            </a:r>
            <a:endParaRPr lang="en-US" sz="3400" b="1" dirty="0">
              <a:latin typeface="AR CEN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53-00-LionKill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2905" y="77450"/>
            <a:ext cx="8915399" cy="1323439"/>
          </a:xfrm>
          <a:prstGeom prst="rect">
            <a:avLst/>
          </a:prstGeom>
          <a:solidFill>
            <a:srgbClr val="FFFF00">
              <a:alpha val="65098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 CENA" pitchFamily="2" charset="0"/>
              </a:rPr>
              <a:t>To see </a:t>
            </a:r>
            <a:r>
              <a:rPr lang="en-US" sz="4000" u="heavy" dirty="0" smtClean="0">
                <a:latin typeface="AR CENA" pitchFamily="2" charset="0"/>
              </a:rPr>
              <a:t>how</a:t>
            </a:r>
            <a:r>
              <a:rPr lang="en-US" sz="4000" dirty="0" smtClean="0">
                <a:latin typeface="AR CENA" pitchFamily="2" charset="0"/>
              </a:rPr>
              <a:t> energy flows through ecosystems, we look at </a:t>
            </a:r>
            <a:r>
              <a:rPr lang="en-US" sz="4000" b="1" dirty="0" smtClean="0">
                <a:latin typeface="AR CENA" pitchFamily="2" charset="0"/>
              </a:rPr>
              <a:t>food chains </a:t>
            </a:r>
            <a:r>
              <a:rPr lang="en-US" sz="4000" dirty="0" smtClean="0">
                <a:latin typeface="AR CENA" pitchFamily="2" charset="0"/>
              </a:rPr>
              <a:t>&amp; </a:t>
            </a:r>
            <a:r>
              <a:rPr lang="en-US" sz="4000" b="1" dirty="0" smtClean="0">
                <a:latin typeface="AR CENA" pitchFamily="2" charset="0"/>
              </a:rPr>
              <a:t>food webs</a:t>
            </a:r>
            <a:r>
              <a:rPr lang="en-US" sz="4000" dirty="0" smtClean="0">
                <a:latin typeface="AR CENA" pitchFamily="2" charset="0"/>
              </a:rPr>
              <a:t>. </a:t>
            </a:r>
            <a:endParaRPr lang="en-US" sz="4000" dirty="0">
              <a:latin typeface="AR CEN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3309878"/>
            <a:ext cx="8915400" cy="3139321"/>
          </a:xfrm>
          <a:prstGeom prst="rect">
            <a:avLst/>
          </a:prstGeom>
          <a:solidFill>
            <a:srgbClr val="FFFF00">
              <a:alpha val="65098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600" b="1" u="heavy" dirty="0" smtClean="0">
                <a:latin typeface="AR CENA" pitchFamily="2" charset="0"/>
              </a:rPr>
              <a:t>Food chain</a:t>
            </a:r>
            <a:r>
              <a:rPr lang="en-US" sz="3600" dirty="0" smtClean="0">
                <a:latin typeface="AR CENA" pitchFamily="2" charset="0"/>
              </a:rPr>
              <a:t>: A series of steps in which organisms transfer energy by eating and being eaten.</a:t>
            </a:r>
          </a:p>
          <a:p>
            <a:r>
              <a:rPr lang="en-US" sz="3600" dirty="0" smtClean="0">
                <a:latin typeface="AR CENA" pitchFamily="2" charset="0"/>
              </a:rPr>
              <a:t>Ex: Grass </a:t>
            </a:r>
            <a:r>
              <a:rPr lang="en-US" sz="3600" dirty="0" smtClean="0">
                <a:latin typeface="AR CENA" pitchFamily="2" charset="0"/>
                <a:sym typeface="Wingdings" pitchFamily="2" charset="2"/>
              </a:rPr>
              <a:t> Cricket  Bluebird</a:t>
            </a:r>
            <a:endParaRPr lang="en-US" sz="3600" dirty="0" smtClean="0">
              <a:latin typeface="AR CENA" pitchFamily="2" charset="0"/>
            </a:endParaRPr>
          </a:p>
          <a:p>
            <a:endParaRPr lang="en-US" dirty="0" smtClean="0">
              <a:latin typeface="AR CENA" pitchFamily="2" charset="0"/>
            </a:endParaRPr>
          </a:p>
          <a:p>
            <a:r>
              <a:rPr lang="en-US" sz="3600" b="1" u="heavy" dirty="0" smtClean="0">
                <a:latin typeface="AR CENA" pitchFamily="2" charset="0"/>
              </a:rPr>
              <a:t>Food web</a:t>
            </a:r>
            <a:r>
              <a:rPr lang="en-US" sz="3600" b="1" dirty="0" smtClean="0">
                <a:latin typeface="AR CENA" pitchFamily="2" charset="0"/>
              </a:rPr>
              <a:t>: </a:t>
            </a:r>
            <a:r>
              <a:rPr lang="en-US" sz="3600" dirty="0" smtClean="0">
                <a:latin typeface="AR CENA" pitchFamily="2" charset="0"/>
              </a:rPr>
              <a:t>All of the food chains that are connected in an ecosystem. </a:t>
            </a:r>
            <a:endParaRPr lang="en-US" sz="3400" dirty="0">
              <a:latin typeface="AR CEN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b="1" dirty="0" smtClean="0">
                <a:latin typeface="AR CENA" pitchFamily="2" charset="0"/>
              </a:rPr>
              <a:t>Food chain or food web?</a:t>
            </a:r>
            <a:endParaRPr lang="en-US" sz="5000" b="1" dirty="0">
              <a:latin typeface="AR CENA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112837"/>
            <a:ext cx="4648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AR CENA" pitchFamily="2" charset="0"/>
              </a:rPr>
              <a:t>A. Grass </a:t>
            </a:r>
            <a:r>
              <a:rPr lang="en-US" sz="3600" dirty="0" smtClean="0">
                <a:latin typeface="AR CENA" pitchFamily="2" charset="0"/>
                <a:sym typeface="Wingdings" pitchFamily="2" charset="2"/>
              </a:rPr>
              <a:t> Zebra  Lion</a:t>
            </a:r>
            <a:endParaRPr lang="en-US" sz="3600" dirty="0">
              <a:latin typeface="AR CENA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3429000" cy="167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apassionforscience.pbworks.com/f/foodchain.jpg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8028" y="2438400"/>
            <a:ext cx="5080000" cy="3810000"/>
          </a:xfrm>
          <a:prstGeom prst="rect">
            <a:avLst/>
          </a:prstGeom>
          <a:noFill/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4088028" y="2438400"/>
            <a:ext cx="4648200" cy="109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 CENA" pitchFamily="2" charset="0"/>
                <a:ea typeface="+mn-ea"/>
                <a:cs typeface="+mn-cs"/>
              </a:rPr>
              <a:t>B.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 CENA" pitchFamily="2" charset="0"/>
              <a:ea typeface="+mn-ea"/>
              <a:cs typeface="+mn-cs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381000" y="3429000"/>
            <a:ext cx="32004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 CENA" pitchFamily="2" charset="0"/>
                <a:ea typeface="+mn-ea"/>
                <a:cs typeface="+mn-cs"/>
              </a:rPr>
              <a:t>FOOD CHAIN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 CENA" pitchFamily="2" charset="0"/>
              <a:ea typeface="+mn-ea"/>
              <a:cs typeface="+mn-cs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5334000" y="1752600"/>
            <a:ext cx="3200400" cy="99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 CENA" pitchFamily="2" charset="0"/>
                <a:ea typeface="+mn-ea"/>
                <a:cs typeface="+mn-cs"/>
              </a:rPr>
              <a:t>FOOD WEB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 CENA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228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Participants in Food Chains and Food Webs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0050" y="685800"/>
            <a:ext cx="7239000" cy="1143000"/>
          </a:xfrm>
        </p:spPr>
        <p:txBody>
          <a:bodyPr>
            <a:normAutofit/>
          </a:bodyPr>
          <a:lstStyle/>
          <a:p>
            <a:pPr marL="222250" indent="-222250"/>
            <a:r>
              <a:rPr lang="en-US" sz="3000" b="1" u="heavy" dirty="0" smtClean="0">
                <a:latin typeface="AR CENA" pitchFamily="2" charset="0"/>
              </a:rPr>
              <a:t>Sunlight</a:t>
            </a:r>
            <a:r>
              <a:rPr lang="en-US" b="1" dirty="0" smtClean="0">
                <a:latin typeface="AR CENA" pitchFamily="2" charset="0"/>
              </a:rPr>
              <a:t> </a:t>
            </a:r>
            <a:r>
              <a:rPr lang="en-US" dirty="0" smtClean="0">
                <a:latin typeface="AR CENA" pitchFamily="2" charset="0"/>
              </a:rPr>
              <a:t>is the source of ALL energy that flows through an ecosystem.</a:t>
            </a:r>
            <a:endParaRPr lang="en-US" dirty="0">
              <a:latin typeface="AR CENA" pitchFamily="2" charset="0"/>
            </a:endParaRP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1905000"/>
            <a:ext cx="5535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524000"/>
            <a:ext cx="7315200" cy="1828800"/>
          </a:xfrm>
        </p:spPr>
        <p:txBody>
          <a:bodyPr>
            <a:normAutofit lnSpcReduction="10000"/>
          </a:bodyPr>
          <a:lstStyle/>
          <a:p>
            <a:pPr marL="222250" indent="-222250"/>
            <a:r>
              <a:rPr lang="en-US" sz="3000" b="1" u="heavy" dirty="0" smtClean="0">
                <a:latin typeface="AR CENA" pitchFamily="2" charset="0"/>
              </a:rPr>
              <a:t>Producers</a:t>
            </a:r>
            <a:r>
              <a:rPr lang="en-US" u="heavy" dirty="0" smtClean="0">
                <a:latin typeface="AR CENA" pitchFamily="2" charset="0"/>
              </a:rPr>
              <a:t> (also called </a:t>
            </a:r>
            <a:r>
              <a:rPr lang="en-US" b="1" u="heavy" dirty="0" smtClean="0">
                <a:latin typeface="AR CENA" pitchFamily="2" charset="0"/>
              </a:rPr>
              <a:t>autotrophs</a:t>
            </a:r>
            <a:r>
              <a:rPr lang="en-US" u="heavy" dirty="0" smtClean="0">
                <a:latin typeface="AR CENA" pitchFamily="2" charset="0"/>
              </a:rPr>
              <a:t>)</a:t>
            </a:r>
            <a:r>
              <a:rPr lang="en-US" dirty="0" smtClean="0">
                <a:latin typeface="AR CENA" pitchFamily="2" charset="0"/>
              </a:rPr>
              <a:t>: get energy from sunlight or chemicals to make their own food.</a:t>
            </a:r>
          </a:p>
          <a:p>
            <a:pPr marL="622300" lvl="1" indent="-222250"/>
            <a:r>
              <a:rPr lang="en-US" sz="2600" dirty="0" smtClean="0">
                <a:latin typeface="AR CENA" pitchFamily="2" charset="0"/>
              </a:rPr>
              <a:t>Ex: trees, algae, phytoplankton, organisms in deep sea vents</a:t>
            </a:r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6372225"/>
            <a:ext cx="18192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le 14"/>
          <p:cNvSpPr/>
          <p:nvPr/>
        </p:nvSpPr>
        <p:spPr>
          <a:xfrm>
            <a:off x="0" y="1905000"/>
            <a:ext cx="1371600" cy="1143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28600" y="3429000"/>
            <a:ext cx="1524000" cy="16764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1905000" y="3429000"/>
            <a:ext cx="3429000" cy="1828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581400" y="5486400"/>
            <a:ext cx="1905000" cy="13716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2895600"/>
            <a:ext cx="3962400" cy="3733800"/>
          </a:xfrm>
        </p:spPr>
        <p:txBody>
          <a:bodyPr>
            <a:noAutofit/>
          </a:bodyPr>
          <a:lstStyle/>
          <a:p>
            <a:pPr marL="222250" indent="-222250"/>
            <a:r>
              <a:rPr lang="en-US" sz="3000" b="1" u="heavy" dirty="0" smtClean="0">
                <a:latin typeface="AR CENA" pitchFamily="2" charset="0"/>
              </a:rPr>
              <a:t>Consumers</a:t>
            </a:r>
            <a:r>
              <a:rPr lang="en-US" sz="3000" u="heavy" dirty="0" smtClean="0">
                <a:latin typeface="AR CENA" pitchFamily="2" charset="0"/>
              </a:rPr>
              <a:t> </a:t>
            </a:r>
            <a:r>
              <a:rPr lang="en-US" u="heavy" dirty="0" smtClean="0">
                <a:latin typeface="AR CENA" pitchFamily="2" charset="0"/>
              </a:rPr>
              <a:t>(also called </a:t>
            </a:r>
            <a:r>
              <a:rPr lang="en-US" b="1" u="heavy" dirty="0" smtClean="0">
                <a:latin typeface="AR CENA" pitchFamily="2" charset="0"/>
              </a:rPr>
              <a:t>heterotrophs</a:t>
            </a:r>
            <a:r>
              <a:rPr lang="en-US" u="heavy" dirty="0" smtClean="0">
                <a:latin typeface="AR CENA" pitchFamily="2" charset="0"/>
              </a:rPr>
              <a:t>)</a:t>
            </a:r>
            <a:r>
              <a:rPr lang="en-US" dirty="0" smtClean="0">
                <a:latin typeface="AR CENA" pitchFamily="2" charset="0"/>
              </a:rPr>
              <a:t>: get energy by eating other organisms.</a:t>
            </a:r>
          </a:p>
          <a:p>
            <a:pPr marL="622300" lvl="1" indent="-222250"/>
            <a:r>
              <a:rPr lang="en-US" sz="2600" dirty="0" smtClean="0">
                <a:latin typeface="AR CENA" pitchFamily="2" charset="0"/>
              </a:rPr>
              <a:t>Ex: humans, lions, vultures</a:t>
            </a:r>
          </a:p>
          <a:p>
            <a:pPr marL="222250" indent="-222250"/>
            <a:r>
              <a:rPr lang="en-US" sz="3000" b="1" u="heavy" dirty="0" smtClean="0">
                <a:latin typeface="AR CENA" pitchFamily="2" charset="0"/>
              </a:rPr>
              <a:t>Decomposers</a:t>
            </a:r>
            <a:r>
              <a:rPr lang="en-US" dirty="0" smtClean="0">
                <a:latin typeface="AR CENA" pitchFamily="2" charset="0"/>
              </a:rPr>
              <a:t>: break down and get energy from dead matter.</a:t>
            </a:r>
          </a:p>
          <a:p>
            <a:pPr marL="622300" lvl="1" indent="-222250"/>
            <a:r>
              <a:rPr lang="en-US" sz="2600" dirty="0" smtClean="0">
                <a:latin typeface="AR CENA" pitchFamily="2" charset="0"/>
              </a:rPr>
              <a:t>Ex: worms, bacteria, fungi</a:t>
            </a:r>
          </a:p>
          <a:p>
            <a:pPr marL="222250" indent="-222250"/>
            <a:endParaRPr lang="en-US" dirty="0">
              <a:latin typeface="AR CEN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uiExpand="1" build="p"/>
      <p:bldP spid="15" grpId="0" animBg="1"/>
      <p:bldP spid="16" grpId="0" animBg="1"/>
      <p:bldP spid="17" grpId="0" animBg="1"/>
      <p:bldP spid="18" grpId="0" animBg="1"/>
      <p:bldP spid="1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ucl.ac.uk/Pharmacology/dc-bits/fungi-pics1-04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690" y="381000"/>
            <a:ext cx="4858310" cy="5257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0" name="Picture 4" descr="http://2.bp.blogspot.com/_bAIZPjDtT_Q/TCowZGqNS6I/AAAAAAAAFuc/rp9o3RouIYc/s1600/dissected-osedax_69114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"/>
            <a:ext cx="4426084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858000" y="2133600"/>
            <a:ext cx="1468672" cy="61555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400" b="1" dirty="0" smtClean="0">
                <a:solidFill>
                  <a:srgbClr val="FFFF00"/>
                </a:solidFill>
              </a:rPr>
              <a:t>Fungus</a:t>
            </a:r>
            <a:endParaRPr lang="en-US" sz="3400" b="1" dirty="0">
              <a:solidFill>
                <a:srgbClr val="FFFF00"/>
              </a:solidFill>
            </a:endParaRPr>
          </a:p>
        </p:txBody>
      </p:sp>
      <p:pic>
        <p:nvPicPr>
          <p:cNvPr id="19462" name="Picture 6" descr="http://www.earth-cards.com/pseudomonas_bacter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657600"/>
            <a:ext cx="4326467" cy="2995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4" name="Picture 8" descr="http://keep3.sjfc.edu/students/naa07113/e-port/slug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810000"/>
            <a:ext cx="3733800" cy="2800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370528" y="5867400"/>
            <a:ext cx="1114408" cy="61555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400" b="1" dirty="0" smtClean="0">
                <a:solidFill>
                  <a:srgbClr val="FFFF00"/>
                </a:solidFill>
              </a:rPr>
              <a:t>Slugs</a:t>
            </a:r>
            <a:endParaRPr lang="en-US" sz="34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5638800"/>
            <a:ext cx="1668534" cy="61555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400" b="1" dirty="0" smtClean="0">
                <a:solidFill>
                  <a:srgbClr val="FFFF00"/>
                </a:solidFill>
              </a:rPr>
              <a:t>Bacteria</a:t>
            </a:r>
            <a:endParaRPr lang="en-US" sz="34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9236" y="208002"/>
            <a:ext cx="5058436" cy="55399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FF00"/>
                </a:solidFill>
              </a:rPr>
              <a:t>Bone-eating snot flower worm</a:t>
            </a:r>
            <a:endParaRPr lang="en-US" sz="3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676400"/>
          </a:xfrm>
          <a:noFill/>
        </p:spPr>
        <p:txBody>
          <a:bodyPr>
            <a:noAutofit/>
          </a:bodyPr>
          <a:lstStyle/>
          <a:p>
            <a:r>
              <a:rPr lang="en-US" sz="3600" b="1" u="heavy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Flow of energy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 through an ecosystem is one of the most important factors that determines an ecosystem’s ability to sustain life.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9144000" cy="4333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561</Words>
  <Application>Microsoft Office PowerPoint</Application>
  <PresentationFormat>On-screen Show (4:3)</PresentationFormat>
  <Paragraphs>64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Ecology Notes</vt:lpstr>
      <vt:lpstr>Slide 2</vt:lpstr>
      <vt:lpstr>Slide 3</vt:lpstr>
      <vt:lpstr>Slide 4</vt:lpstr>
      <vt:lpstr>Slide 5</vt:lpstr>
      <vt:lpstr>Food chain or food web?</vt:lpstr>
      <vt:lpstr>Participants in Food Chains and Food Webs</vt:lpstr>
      <vt:lpstr>Slide 8</vt:lpstr>
      <vt:lpstr>Flow of energy through an ecosystem is one of the most important factors that determines an ecosystem’s ability to sustain life. </vt:lpstr>
      <vt:lpstr>Food Chains are                       a series of steps in which             organisms transfer energy by eating and being eaten </vt:lpstr>
      <vt:lpstr>Energy pyramids: show the relative amounts of energy that is transferred from one trophic level to the next. </vt:lpstr>
      <vt:lpstr>What happens to the amount of energy at each trophic level as you move up the energy pyramid?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Feeding Relationships       &amp; Energy Pyramids</dc:title>
  <dc:creator>Jessica Mitchell</dc:creator>
  <cp:lastModifiedBy>Jessica Mitchell</cp:lastModifiedBy>
  <cp:revision>104</cp:revision>
  <dcterms:created xsi:type="dcterms:W3CDTF">2012-02-29T03:46:30Z</dcterms:created>
  <dcterms:modified xsi:type="dcterms:W3CDTF">2013-03-25T02:35:14Z</dcterms:modified>
</cp:coreProperties>
</file>