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17"/>
  </p:notesMasterIdLst>
  <p:sldIdLst>
    <p:sldId id="320" r:id="rId3"/>
    <p:sldId id="322" r:id="rId4"/>
    <p:sldId id="258" r:id="rId5"/>
    <p:sldId id="294" r:id="rId6"/>
    <p:sldId id="293" r:id="rId7"/>
    <p:sldId id="295" r:id="rId8"/>
    <p:sldId id="296" r:id="rId9"/>
    <p:sldId id="297" r:id="rId10"/>
    <p:sldId id="325" r:id="rId11"/>
    <p:sldId id="324" r:id="rId12"/>
    <p:sldId id="314" r:id="rId13"/>
    <p:sldId id="315" r:id="rId14"/>
    <p:sldId id="328" r:id="rId15"/>
    <p:sldId id="31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8FDEFF"/>
    <a:srgbClr val="107407"/>
    <a:srgbClr val="21A745"/>
    <a:srgbClr val="E72C0D"/>
    <a:srgbClr val="1AA640"/>
    <a:srgbClr val="A4FF6D"/>
    <a:srgbClr val="B8FF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5B311D9-E23A-45EB-B68F-FA05659F9769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4BBFFD80-672C-4D81-A646-9118B4517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28" charset="0"/>
        <a:ea typeface="ＭＳ Ｐゴシック" pitchFamily="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Calibri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72FC2-E960-4049-A70C-1903B9B1D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23C57-4C73-4CF1-9F32-541D965DF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6C79-1A81-43F5-A118-ED5476F6F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9989-EEA7-4012-9530-CB69CC56B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pitchFamily="28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F06F4-9BEB-40E8-BADD-78C0D7D2ACFF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0BA72-E61A-4EC1-8738-12440E7F7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484D6-FDCE-42EF-AA94-76AEDA997076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BD9FD-DEC8-4B9D-9E54-6E427127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53BA4-0CC9-4553-A15B-42EB7992B746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EA5A-465A-46EE-A717-C9D5CF3F0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828800"/>
            <a:ext cx="3467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CE70E-F0C1-4086-AD92-0C5F40FD916C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CCA3F-268F-4F21-9403-B1B2F0B14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5CA21-2D90-4C50-B1A1-A0B86FFCCDB4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688F4-8155-4EB6-A155-743E80131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07287-BC53-440C-B3E2-2D84AA435A00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F8B09-3FA2-4DF6-8B5C-9D730D26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258-AD75-4D49-BD44-06C1CC543890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DCF63-EB73-40DE-B11D-DF909AEC3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6A85-23D5-4A74-A9A4-3A54B5A91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7E511-FEC3-4C50-8795-4BFC4F21E87D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5FACD-2BBE-4D47-8255-FC8B5094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AB60-10C3-4FF0-A44F-E3B6CCAD7785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6ED41-8D6C-452D-93D3-67E230A52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8C570-61A4-42A1-A1A2-E3602C25FFE1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ED7D-8C25-4770-89F7-BED4F4E7B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457200"/>
            <a:ext cx="177165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457200"/>
            <a:ext cx="516255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15EA8-5961-4DB8-B066-6453A8A4A646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A05A-E1D1-4EB6-AE03-9863B0D0A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90093-30FB-40A5-98EF-3C77AC8B8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DE4C-1019-4BFE-B105-DAE6B502D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35DD0-DDBE-462E-AC6B-74228788A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E5327-03E8-4258-ACFC-E3E18A35C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2BBD1-F17E-427F-8179-F4EBC18AD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6EFB4-87E0-4ABB-A4C2-3B6AC41E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9A1E-5222-45E8-8B24-44EFA7D2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A6847713-5B8E-41A5-9B1B-FD099A1B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28" charset="-128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28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8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4" name="Picture 3" descr="299_B_JuiceDrop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0"/>
              <a:ext cx="2736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1008" y="0"/>
              <a:ext cx="4752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ea typeface="ＭＳ Ｐゴシック" pitchFamily="28" charset="-128"/>
                <a:cs typeface="+mn-cs"/>
              </a:endParaRPr>
            </a:p>
          </p:txBody>
        </p:sp>
      </p:grp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4572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8288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68475" y="6248400"/>
            <a:ext cx="173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ahoma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101A7CDB-EA47-4BFE-9C1D-F6A88FC5BC0B}" type="datetimeFigureOut">
              <a:rPr lang="en-US"/>
              <a:pPr>
                <a:defRPr/>
              </a:pPr>
              <a:t>4/30/2013</a:t>
            </a:fld>
            <a:endParaRPr lang="en-US"/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ahoma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ahoma" pitchFamily="28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fld id="{62B64FFA-FFC9-4592-8E7D-D944BB4DE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28" charset="0"/>
          <a:ea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B001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019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FF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Client\C$\Users\Owner\Documents\McClatchy\Unit%206\Unit%206%20-%20cardio-v%20ppt%20with%20videos\Blood_s_Journey_through_the_Body.asf" TargetMode="External"/><Relationship Id="rId6" Type="http://schemas.openxmlformats.org/officeDocument/2006/relationships/hyperlink" Target="http://www.phschool.com/science/biology_place/biocoach/cardio1/cycle.html" TargetMode="External"/><Relationship Id="rId5" Type="http://schemas.openxmlformats.org/officeDocument/2006/relationships/image" Target="../media/image13.jpeg"/><Relationship Id="rId4" Type="http://schemas.openxmlformats.org/officeDocument/2006/relationships/hyperlink" Target="Blood_s_Journey_through_the_Body.as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cap="all" dirty="0" smtClean="0"/>
              <a:t>Cardiovascular</a:t>
            </a:r>
            <a:r>
              <a:rPr lang="en-US" dirty="0" smtClean="0"/>
              <a:t> SYSTEM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438400"/>
            <a:ext cx="73914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A Transport System</a:t>
            </a:r>
          </a:p>
        </p:txBody>
      </p:sp>
      <p:pic>
        <p:nvPicPr>
          <p:cNvPr id="27651" name="Picture 4" descr="tru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4114800"/>
            <a:ext cx="30099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228600" y="76200"/>
            <a:ext cx="876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latin typeface="Lucida Bright"/>
              </a:rPr>
              <a:t>4 valves are essential to heart’s efficiency</a:t>
            </a:r>
            <a:endParaRPr lang="en-US" sz="3000"/>
          </a:p>
        </p:txBody>
      </p:sp>
      <p:pic>
        <p:nvPicPr>
          <p:cNvPr id="139269" name="Picture 5" descr="best val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771525"/>
            <a:ext cx="472440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0" y="2667000"/>
            <a:ext cx="3505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17475"/>
            <a:r>
              <a:rPr lang="en-US" sz="3200" b="1"/>
              <a:t>*</a:t>
            </a:r>
            <a:r>
              <a:rPr lang="en-US" sz="3200" i="1"/>
              <a:t>Valves keep blood moving </a:t>
            </a:r>
            <a:r>
              <a:rPr lang="en-US" sz="3200" b="1" i="1"/>
              <a:t>forward</a:t>
            </a:r>
            <a:r>
              <a:rPr lang="en-US" sz="3200" i="1"/>
              <a:t>  - no backwash!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5000" y="8382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391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62600" y="6005513"/>
            <a:ext cx="1143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84838" y="6386513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0000" y="21336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10000" y="24384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3200400" y="1676400"/>
            <a:ext cx="2286000" cy="892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9933FF"/>
                </a:solidFill>
              </a:rPr>
              <a:t>2. Pulmonary  </a:t>
            </a:r>
          </a:p>
          <a:p>
            <a:r>
              <a:rPr lang="en-US" sz="2600" b="1">
                <a:solidFill>
                  <a:srgbClr val="9933FF"/>
                </a:solidFill>
              </a:rPr>
              <a:t>       Valve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7391400" y="1143000"/>
            <a:ext cx="1600200" cy="9540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3. Mitral   </a:t>
            </a:r>
          </a:p>
          <a:p>
            <a:r>
              <a:rPr lang="en-US" sz="2800" b="1">
                <a:solidFill>
                  <a:srgbClr val="C00000"/>
                </a:solidFill>
              </a:rPr>
              <a:t>    Valve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4648200" y="685800"/>
            <a:ext cx="27432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4. Aortic Valve 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4267200" y="5903913"/>
            <a:ext cx="2133600" cy="954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4950" indent="-233363">
              <a:buFontTx/>
              <a:buAutoNum type="arabicPeriod"/>
              <a:defRPr/>
            </a:pPr>
            <a:r>
              <a:rPr lang="en-US" sz="2800" b="1" dirty="0">
                <a:solidFill>
                  <a:srgbClr val="9933FF"/>
                </a:solidFill>
                <a:ea typeface="ＭＳ Ｐゴシック" pitchFamily="28" charset="-128"/>
                <a:cs typeface="+mn-cs"/>
              </a:rPr>
              <a:t>Tricuspid </a:t>
            </a:r>
          </a:p>
          <a:p>
            <a:pPr marL="514350" indent="-514350">
              <a:defRPr/>
            </a:pPr>
            <a:r>
              <a:rPr lang="en-US" sz="2800" b="1" dirty="0">
                <a:solidFill>
                  <a:srgbClr val="9933FF"/>
                </a:solidFill>
                <a:ea typeface="ＭＳ Ｐゴシック" pitchFamily="28" charset="-128"/>
                <a:cs typeface="+mn-cs"/>
              </a:rPr>
              <a:t> </a:t>
            </a:r>
            <a:r>
              <a:rPr lang="en-US" sz="2800" b="1" dirty="0">
                <a:solidFill>
                  <a:srgbClr val="9933FF"/>
                </a:solidFill>
                <a:ea typeface="ＭＳ Ｐゴシック" pitchFamily="28" charset="-128"/>
                <a:cs typeface="+mn-cs"/>
              </a:rPr>
              <a:t>     Valve</a:t>
            </a:r>
            <a:endParaRPr lang="en-US" dirty="0">
              <a:solidFill>
                <a:srgbClr val="9933FF"/>
              </a:solidFill>
              <a:ea typeface="ＭＳ Ｐゴシック" pitchFamily="28" charset="-128"/>
              <a:cs typeface="+mn-cs"/>
            </a:endParaRPr>
          </a:p>
        </p:txBody>
      </p:sp>
      <p:sp>
        <p:nvSpPr>
          <p:cNvPr id="59407" name="Text Box 2"/>
          <p:cNvSpPr txBox="1">
            <a:spLocks noChangeArrowheads="1"/>
          </p:cNvSpPr>
          <p:nvPr/>
        </p:nvSpPr>
        <p:spPr bwMode="auto">
          <a:xfrm>
            <a:off x="4876800" y="6650038"/>
            <a:ext cx="153987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>
                <a:latin typeface="Calibri" pitchFamily="34" charset="0"/>
                <a:cs typeface="Arial" charset="0"/>
              </a:rPr>
              <a:t>1. </a:t>
            </a:r>
            <a:endParaRPr 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  <p:bldP spid="139277" grpId="0"/>
      <p:bldP spid="139274" grpId="0" animBg="1"/>
      <p:bldP spid="139275" grpId="0" animBg="1"/>
      <p:bldP spid="139276" grpId="0" animBg="1"/>
      <p:bldP spid="1392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  <a:ea typeface="ＭＳ Ｐゴシック"/>
              </a:rPr>
              <a:t>When a heart valve is defective (in this case the Mitral Valve):</a:t>
            </a:r>
            <a:endParaRPr lang="en-US" smtClean="0">
              <a:solidFill>
                <a:schemeClr val="tx1"/>
              </a:solidFill>
              <a:ea typeface="ＭＳ Ｐゴシック"/>
            </a:endParaRPr>
          </a:p>
        </p:txBody>
      </p:sp>
      <p:pic>
        <p:nvPicPr>
          <p:cNvPr id="67587" name="Picture 3" descr="MitralRegurgitationNorma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676400"/>
            <a:ext cx="426720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9205913" y="1700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5400" y="5715000"/>
            <a:ext cx="92059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Less blood moves forward with each contraction, same blood</a:t>
            </a:r>
          </a:p>
          <a:p>
            <a:r>
              <a:rPr lang="en-US" b="1"/>
              <a:t>is moved again and again, &amp; the heart is overworked.</a:t>
            </a:r>
          </a:p>
        </p:txBody>
      </p:sp>
      <p:sp>
        <p:nvSpPr>
          <p:cNvPr id="6" name="Right Arrow 5"/>
          <p:cNvSpPr/>
          <p:nvPr/>
        </p:nvSpPr>
        <p:spPr>
          <a:xfrm rot="10800000">
            <a:off x="6248400" y="3352800"/>
            <a:ext cx="1219200" cy="30480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8" grpId="0"/>
      <p:bldP spid="6144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Example of valve disease. </a:t>
            </a:r>
            <a:r>
              <a:rPr lang="en-US" i="1" smtClean="0">
                <a:ea typeface="ＭＳ Ｐゴシック"/>
              </a:rPr>
              <a:t>Aortic valve stenosis</a:t>
            </a:r>
            <a:endParaRPr lang="en-US" smtClean="0">
              <a:ea typeface="ＭＳ Ｐゴシック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>
              <a:ea typeface="ＭＳ Ｐゴシック"/>
            </a:endParaRPr>
          </a:p>
        </p:txBody>
      </p:sp>
      <p:pic>
        <p:nvPicPr>
          <p:cNvPr id="63492" name="Picture 4" descr="aortic-valve-stenos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7924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Defective or damaged valves can be replaced with artificial valves:</a:t>
            </a:r>
          </a:p>
        </p:txBody>
      </p:sp>
      <p:pic>
        <p:nvPicPr>
          <p:cNvPr id="139271" name="Picture 7" descr="ARTIFICIAL heart val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438400"/>
            <a:ext cx="23177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2" name="Picture 8" descr="many artificial val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981200"/>
            <a:ext cx="36576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Lucida Bright"/>
                <a:ea typeface="ＭＳ Ｐゴシック"/>
              </a:rPr>
              <a:t>If the heart beats irregularly an artificial pacemaker may be needed.</a:t>
            </a:r>
            <a:endParaRPr lang="en-US" sz="4000" smtClean="0">
              <a:ea typeface="ＭＳ Ｐゴシック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>
                <a:solidFill>
                  <a:srgbClr val="211BEE"/>
                </a:solidFill>
                <a:ea typeface="ＭＳ Ｐゴシック"/>
              </a:rPr>
              <a:t>Electrically 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211BEE"/>
                </a:solidFill>
                <a:ea typeface="ＭＳ Ｐゴシック"/>
              </a:rPr>
              <a:t>stimulates the heart 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211BEE"/>
                </a:solidFill>
                <a:ea typeface="ＭＳ Ｐゴシック"/>
              </a:rPr>
              <a:t>causing it to contract.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211BEE"/>
                </a:solidFill>
                <a:ea typeface="ＭＳ Ｐゴシック"/>
              </a:rPr>
              <a:t>Runs on a battery.</a:t>
            </a:r>
          </a:p>
          <a:p>
            <a:pPr>
              <a:buFontTx/>
              <a:buNone/>
            </a:pPr>
            <a:endParaRPr lang="en-US" sz="2400" smtClean="0">
              <a:solidFill>
                <a:srgbClr val="211BEE"/>
              </a:solidFill>
              <a:ea typeface="ＭＳ Ｐゴシック"/>
            </a:endParaRPr>
          </a:p>
          <a:p>
            <a:pPr>
              <a:buFontTx/>
              <a:buNone/>
            </a:pPr>
            <a:r>
              <a:rPr lang="en-US" sz="2400" smtClean="0">
                <a:solidFill>
                  <a:srgbClr val="211BEE"/>
                </a:solidFill>
                <a:ea typeface="ＭＳ Ｐゴシック"/>
              </a:rPr>
              <a:t>X-ray of artificial </a:t>
            </a:r>
          </a:p>
          <a:p>
            <a:pPr>
              <a:buFontTx/>
              <a:buNone/>
            </a:pPr>
            <a:r>
              <a:rPr lang="en-US" sz="2400" smtClean="0">
                <a:solidFill>
                  <a:srgbClr val="211BEE"/>
                </a:solidFill>
                <a:ea typeface="ＭＳ Ｐゴシック"/>
              </a:rPr>
              <a:t>pacemaker.</a:t>
            </a:r>
          </a:p>
          <a:p>
            <a:pPr>
              <a:buFontTx/>
              <a:buNone/>
            </a:pPr>
            <a:endParaRPr lang="en-US" sz="2800" smtClean="0">
              <a:solidFill>
                <a:srgbClr val="211BEE"/>
              </a:solidFill>
              <a:ea typeface="ＭＳ Ｐゴシック"/>
            </a:endParaRPr>
          </a:p>
        </p:txBody>
      </p:sp>
      <p:pic>
        <p:nvPicPr>
          <p:cNvPr id="71684" name="Picture 4" descr="x-r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51625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2667000" y="3962400"/>
            <a:ext cx="1752600" cy="381000"/>
          </a:xfrm>
          <a:prstGeom prst="line">
            <a:avLst/>
          </a:prstGeom>
          <a:noFill/>
          <a:ln w="57150">
            <a:solidFill>
              <a:srgbClr val="E72C0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  <p:bldP spid="696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188" y="73025"/>
            <a:ext cx="9144000" cy="838200"/>
          </a:xfrm>
        </p:spPr>
        <p:txBody>
          <a:bodyPr/>
          <a:lstStyle/>
          <a:p>
            <a:pPr algn="l"/>
            <a:r>
              <a:rPr lang="en-US" sz="3000" b="1" smtClean="0">
                <a:solidFill>
                  <a:srgbClr val="D0211C"/>
                </a:solidFill>
                <a:latin typeface="Humana Serif ITC TT-Medium"/>
                <a:ea typeface="ＭＳ Ｐゴシック"/>
              </a:rPr>
              <a:t>The </a:t>
            </a:r>
            <a:r>
              <a:rPr lang="en-US" sz="3000" b="1" u="sng" smtClean="0">
                <a:solidFill>
                  <a:srgbClr val="D0211C"/>
                </a:solidFill>
                <a:latin typeface="Humana Serif ITC TT-Medium"/>
                <a:ea typeface="ＭＳ Ｐゴシック"/>
              </a:rPr>
              <a:t>main function</a:t>
            </a:r>
            <a:r>
              <a:rPr lang="en-US" sz="3000" b="1" smtClean="0">
                <a:solidFill>
                  <a:srgbClr val="D0211C"/>
                </a:solidFill>
                <a:latin typeface="Humana Serif ITC TT-Medium"/>
                <a:ea typeface="ＭＳ Ｐゴシック"/>
              </a:rPr>
              <a:t> of the cardiovascular system is to </a:t>
            </a:r>
            <a:r>
              <a:rPr lang="en-US" sz="3000" b="1" u="sng" smtClean="0">
                <a:solidFill>
                  <a:srgbClr val="D0211C"/>
                </a:solidFill>
                <a:latin typeface="Humana Serif ITC TT-Medium"/>
                <a:ea typeface="ＭＳ Ｐゴシック"/>
              </a:rPr>
              <a:t>transport</a:t>
            </a:r>
            <a:r>
              <a:rPr lang="en-US" sz="3000" b="1" smtClean="0">
                <a:solidFill>
                  <a:srgbClr val="D0211C"/>
                </a:solidFill>
                <a:latin typeface="Humana Serif ITC TT-Medium"/>
                <a:ea typeface="ＭＳ Ｐゴシック"/>
              </a:rPr>
              <a:t> these things throughout the body: </a:t>
            </a:r>
            <a:endParaRPr lang="en-US" sz="3000" b="1" smtClean="0">
              <a:ea typeface="ＭＳ Ｐゴシック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 (1) </a:t>
            </a:r>
            <a:r>
              <a:rPr lang="en-US" b="1" smtClean="0">
                <a:solidFill>
                  <a:srgbClr val="D0211C"/>
                </a:solidFill>
                <a:ea typeface="ＭＳ Ｐゴシック"/>
              </a:rPr>
              <a:t>nutrients   </a:t>
            </a:r>
            <a:r>
              <a:rPr lang="en-US" smtClean="0">
                <a:ea typeface="ＭＳ Ｐゴシック"/>
              </a:rPr>
              <a:t>		 (2) </a:t>
            </a:r>
            <a:r>
              <a:rPr lang="en-US" b="1" smtClean="0">
                <a:solidFill>
                  <a:srgbClr val="D0211C"/>
                </a:solidFill>
                <a:ea typeface="ＭＳ Ｐゴシック"/>
              </a:rPr>
              <a:t>water</a:t>
            </a:r>
            <a:endParaRPr lang="en-US" smtClean="0">
              <a:ea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     (3) </a:t>
            </a:r>
            <a:r>
              <a:rPr lang="en-US" sz="3400" b="1" smtClean="0">
                <a:solidFill>
                  <a:srgbClr val="D0211C"/>
                </a:solidFill>
                <a:ea typeface="ＭＳ Ｐゴシック"/>
              </a:rPr>
              <a:t>O</a:t>
            </a:r>
            <a:r>
              <a:rPr lang="en-US" sz="3400" b="1" baseline="-25000" smtClean="0">
                <a:solidFill>
                  <a:srgbClr val="D0211C"/>
                </a:solidFill>
                <a:ea typeface="ＭＳ Ｐゴシック"/>
              </a:rPr>
              <a:t>2</a:t>
            </a:r>
            <a:endParaRPr lang="en-US" sz="3400" baseline="-25000" smtClean="0">
              <a:ea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mtClean="0">
                <a:ea typeface="ＭＳ Ｐゴシック"/>
              </a:rPr>
              <a:t>				                  (4) </a:t>
            </a:r>
            <a:r>
              <a:rPr lang="en-US" b="1" smtClean="0">
                <a:solidFill>
                  <a:srgbClr val="D0211C"/>
                </a:solidFill>
                <a:ea typeface="ＭＳ Ｐゴシック"/>
              </a:rPr>
              <a:t>waste </a:t>
            </a:r>
            <a:endParaRPr lang="en-US" smtClean="0">
              <a:ea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mtClean="0">
              <a:ea typeface="ＭＳ Ｐゴシック"/>
            </a:endParaRPr>
          </a:p>
        </p:txBody>
      </p:sp>
      <p:pic>
        <p:nvPicPr>
          <p:cNvPr id="90116" name="Picture 4" descr="foo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752600"/>
            <a:ext cx="35067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7" name="Picture 5" descr="cat drink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914400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8" name="Picture 6" descr="fish 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25384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7" descr="garbag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3733800"/>
            <a:ext cx="350678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42_06MammalHeart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4114800" cy="34528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0"/>
            <a:ext cx="4781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Lucida Bright"/>
              </a:rPr>
              <a:t>The human cardiovascular</a:t>
            </a:r>
          </a:p>
          <a:p>
            <a:r>
              <a:rPr lang="en-US" sz="2800" b="1">
                <a:latin typeface="Lucida Bright"/>
              </a:rPr>
              <a:t>(or circulatory) system has</a:t>
            </a:r>
          </a:p>
          <a:p>
            <a:r>
              <a:rPr lang="en-US" sz="2800" b="1">
                <a:latin typeface="Lucida Bright"/>
              </a:rPr>
              <a:t>3 parts:</a:t>
            </a:r>
            <a:endParaRPr lang="en-US" sz="2800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67000" y="1066800"/>
            <a:ext cx="2590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en-US" sz="2200" b="1">
                <a:solidFill>
                  <a:srgbClr val="211BEE"/>
                </a:solidFill>
              </a:rPr>
              <a:t>HEART </a:t>
            </a:r>
          </a:p>
          <a:p>
            <a:pPr marL="342900" indent="-342900">
              <a:buFont typeface="Arial" charset="0"/>
              <a:buNone/>
            </a:pPr>
            <a:r>
              <a:rPr lang="en-US" sz="2200" b="1">
                <a:solidFill>
                  <a:srgbClr val="211BEE"/>
                </a:solidFill>
              </a:rPr>
              <a:t>        (the pump!)</a:t>
            </a:r>
            <a:r>
              <a:rPr lang="en-US" sz="2200"/>
              <a:t>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2057400"/>
            <a:ext cx="4421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solidFill>
                  <a:srgbClr val="211BEE"/>
                </a:solidFill>
              </a:rPr>
              <a:t>2. BLOOD VESSELS (the tubes)</a:t>
            </a:r>
            <a:endParaRPr lang="en-US" sz="220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334000" y="388620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11BEE"/>
                </a:solidFill>
              </a:rPr>
              <a:t>3. BLOOD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898525" y="33194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18442" name="Picture 4" descr="42_09BloodVessels_C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4302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blood cell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19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3059113" y="1628775"/>
            <a:ext cx="3024187" cy="4394200"/>
            <a:chOff x="2173" y="1200"/>
            <a:chExt cx="1777" cy="2880"/>
          </a:xfrm>
        </p:grpSpPr>
        <p:sp>
          <p:nvSpPr>
            <p:cNvPr id="2" name="Rectangle 3"/>
            <p:cNvSpPr>
              <a:spLocks noChangeArrowheads="1"/>
            </p:cNvSpPr>
            <p:nvPr/>
          </p:nvSpPr>
          <p:spPr bwMode="auto">
            <a:xfrm>
              <a:off x="2557" y="1200"/>
              <a:ext cx="528" cy="384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55" name="Rectangle 4"/>
            <p:cNvSpPr>
              <a:spLocks noChangeArrowheads="1"/>
            </p:cNvSpPr>
            <p:nvPr/>
          </p:nvSpPr>
          <p:spPr bwMode="auto">
            <a:xfrm>
              <a:off x="3085" y="1200"/>
              <a:ext cx="480" cy="384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56" name="Line 5"/>
            <p:cNvSpPr>
              <a:spLocks noChangeShapeType="1"/>
            </p:cNvSpPr>
            <p:nvPr/>
          </p:nvSpPr>
          <p:spPr bwMode="auto">
            <a:xfrm>
              <a:off x="3565" y="1440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57" name="Rectangle 6"/>
            <p:cNvSpPr>
              <a:spLocks noChangeArrowheads="1"/>
            </p:cNvSpPr>
            <p:nvPr/>
          </p:nvSpPr>
          <p:spPr bwMode="auto">
            <a:xfrm>
              <a:off x="2845" y="1296"/>
              <a:ext cx="44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GB" sz="2100">
                  <a:solidFill>
                    <a:srgbClr val="000000"/>
                  </a:solidFill>
                </a:rPr>
                <a:t>Lungs</a:t>
              </a:r>
              <a:endParaRPr lang="en-GB"/>
            </a:p>
          </p:txBody>
        </p:sp>
        <p:sp>
          <p:nvSpPr>
            <p:cNvPr id="47158" name="Text Box 7"/>
            <p:cNvSpPr txBox="1">
              <a:spLocks noChangeArrowheads="1"/>
            </p:cNvSpPr>
            <p:nvPr/>
          </p:nvSpPr>
          <p:spPr bwMode="auto">
            <a:xfrm>
              <a:off x="2637" y="3760"/>
              <a:ext cx="96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100"/>
                <a:t>Body cells</a:t>
              </a:r>
              <a:endParaRPr lang="en-GB"/>
            </a:p>
          </p:txBody>
        </p:sp>
        <p:sp>
          <p:nvSpPr>
            <p:cNvPr id="47159" name="Line 8"/>
            <p:cNvSpPr>
              <a:spLocks noChangeShapeType="1"/>
            </p:cNvSpPr>
            <p:nvPr/>
          </p:nvSpPr>
          <p:spPr bwMode="auto">
            <a:xfrm rot="10800000" flipV="1">
              <a:off x="3949" y="2928"/>
              <a:ext cx="1" cy="528"/>
            </a:xfrm>
            <a:prstGeom prst="line">
              <a:avLst/>
            </a:prstGeom>
            <a:noFill/>
            <a:ln w="38100">
              <a:solidFill>
                <a:srgbClr val="E72C0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0" name="Line 9"/>
            <p:cNvSpPr>
              <a:spLocks noChangeShapeType="1"/>
            </p:cNvSpPr>
            <p:nvPr/>
          </p:nvSpPr>
          <p:spPr bwMode="auto">
            <a:xfrm rot="10800000" flipV="1">
              <a:off x="3949" y="1584"/>
              <a:ext cx="1" cy="336"/>
            </a:xfrm>
            <a:prstGeom prst="line">
              <a:avLst/>
            </a:prstGeom>
            <a:noFill/>
            <a:ln w="38100">
              <a:solidFill>
                <a:srgbClr val="E72C0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1" name="Rectangle 10"/>
            <p:cNvSpPr>
              <a:spLocks noChangeArrowheads="1"/>
            </p:cNvSpPr>
            <p:nvPr/>
          </p:nvSpPr>
          <p:spPr bwMode="auto">
            <a:xfrm>
              <a:off x="2557" y="3696"/>
              <a:ext cx="528" cy="384"/>
            </a:xfrm>
            <a:prstGeom prst="rect">
              <a:avLst/>
            </a:prstGeom>
            <a:solidFill>
              <a:srgbClr val="0000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62" name="Rectangle 11"/>
            <p:cNvSpPr>
              <a:spLocks noChangeArrowheads="1"/>
            </p:cNvSpPr>
            <p:nvPr/>
          </p:nvSpPr>
          <p:spPr bwMode="auto">
            <a:xfrm>
              <a:off x="3085" y="3696"/>
              <a:ext cx="480" cy="384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63" name="Line 12"/>
            <p:cNvSpPr>
              <a:spLocks noChangeShapeType="1"/>
            </p:cNvSpPr>
            <p:nvPr/>
          </p:nvSpPr>
          <p:spPr bwMode="auto">
            <a:xfrm flipH="1">
              <a:off x="2269" y="3984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4" name="Line 13"/>
            <p:cNvSpPr>
              <a:spLocks noChangeShapeType="1"/>
            </p:cNvSpPr>
            <p:nvPr/>
          </p:nvSpPr>
          <p:spPr bwMode="auto">
            <a:xfrm flipV="1">
              <a:off x="2269" y="2208"/>
              <a:ext cx="0" cy="17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5" name="Line 14"/>
            <p:cNvSpPr>
              <a:spLocks noChangeShapeType="1"/>
            </p:cNvSpPr>
            <p:nvPr/>
          </p:nvSpPr>
          <p:spPr bwMode="auto">
            <a:xfrm>
              <a:off x="2269" y="2208"/>
              <a:ext cx="52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6" name="Line 15"/>
            <p:cNvSpPr>
              <a:spLocks noChangeShapeType="1"/>
            </p:cNvSpPr>
            <p:nvPr/>
          </p:nvSpPr>
          <p:spPr bwMode="auto">
            <a:xfrm flipH="1">
              <a:off x="2317" y="3936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7" name="Line 16"/>
            <p:cNvSpPr>
              <a:spLocks noChangeShapeType="1"/>
            </p:cNvSpPr>
            <p:nvPr/>
          </p:nvSpPr>
          <p:spPr bwMode="auto">
            <a:xfrm flipV="1">
              <a:off x="2317" y="2256"/>
              <a:ext cx="0" cy="1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8" name="Line 17"/>
            <p:cNvSpPr>
              <a:spLocks noChangeShapeType="1"/>
            </p:cNvSpPr>
            <p:nvPr/>
          </p:nvSpPr>
          <p:spPr bwMode="auto">
            <a:xfrm>
              <a:off x="2317" y="2256"/>
              <a:ext cx="43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69" name="Line 18"/>
            <p:cNvSpPr>
              <a:spLocks noChangeShapeType="1"/>
            </p:cNvSpPr>
            <p:nvPr/>
          </p:nvSpPr>
          <p:spPr bwMode="auto">
            <a:xfrm flipH="1" flipV="1">
              <a:off x="2269" y="1440"/>
              <a:ext cx="0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0" name="Line 19"/>
            <p:cNvSpPr>
              <a:spLocks noChangeShapeType="1"/>
            </p:cNvSpPr>
            <p:nvPr/>
          </p:nvSpPr>
          <p:spPr bwMode="auto">
            <a:xfrm>
              <a:off x="2269" y="1440"/>
              <a:ext cx="2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1" name="Line 20"/>
            <p:cNvSpPr>
              <a:spLocks noChangeShapeType="1"/>
            </p:cNvSpPr>
            <p:nvPr/>
          </p:nvSpPr>
          <p:spPr bwMode="auto">
            <a:xfrm>
              <a:off x="2317" y="1488"/>
              <a:ext cx="24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2" name="Line 21"/>
            <p:cNvSpPr>
              <a:spLocks noChangeShapeType="1"/>
            </p:cNvSpPr>
            <p:nvPr/>
          </p:nvSpPr>
          <p:spPr bwMode="auto">
            <a:xfrm>
              <a:off x="2317" y="1488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3" name="Freeform 22"/>
            <p:cNvSpPr>
              <a:spLocks/>
            </p:cNvSpPr>
            <p:nvPr/>
          </p:nvSpPr>
          <p:spPr bwMode="auto">
            <a:xfrm>
              <a:off x="2317" y="1968"/>
              <a:ext cx="657" cy="1"/>
            </a:xfrm>
            <a:custGeom>
              <a:avLst/>
              <a:gdLst>
                <a:gd name="T0" fmla="*/ 0 w 657"/>
                <a:gd name="T1" fmla="*/ 0 h 1"/>
                <a:gd name="T2" fmla="*/ 657 w 657"/>
                <a:gd name="T3" fmla="*/ 0 h 1"/>
                <a:gd name="T4" fmla="*/ 0 60000 65536"/>
                <a:gd name="T5" fmla="*/ 0 60000 65536"/>
                <a:gd name="T6" fmla="*/ 0 w 657"/>
                <a:gd name="T7" fmla="*/ 0 h 1"/>
                <a:gd name="T8" fmla="*/ 657 w 657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7" h="1">
                  <a:moveTo>
                    <a:pt x="0" y="0"/>
                  </a:moveTo>
                  <a:lnTo>
                    <a:pt x="657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74" name="Line 23"/>
            <p:cNvSpPr>
              <a:spLocks noChangeShapeType="1"/>
            </p:cNvSpPr>
            <p:nvPr/>
          </p:nvSpPr>
          <p:spPr bwMode="auto">
            <a:xfrm>
              <a:off x="3853" y="2304"/>
              <a:ext cx="0" cy="16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5" name="Line 24"/>
            <p:cNvSpPr>
              <a:spLocks noChangeShapeType="1"/>
            </p:cNvSpPr>
            <p:nvPr/>
          </p:nvSpPr>
          <p:spPr bwMode="auto">
            <a:xfrm flipH="1">
              <a:off x="3565" y="3984"/>
              <a:ext cx="28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6" name="Line 25"/>
            <p:cNvSpPr>
              <a:spLocks noChangeShapeType="1"/>
            </p:cNvSpPr>
            <p:nvPr/>
          </p:nvSpPr>
          <p:spPr bwMode="auto">
            <a:xfrm>
              <a:off x="3565" y="393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7" name="Line 26"/>
            <p:cNvSpPr>
              <a:spLocks noChangeShapeType="1"/>
            </p:cNvSpPr>
            <p:nvPr/>
          </p:nvSpPr>
          <p:spPr bwMode="auto">
            <a:xfrm flipV="1">
              <a:off x="3805" y="2352"/>
              <a:ext cx="0" cy="15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8" name="Line 27"/>
            <p:cNvSpPr>
              <a:spLocks noChangeShapeType="1"/>
            </p:cNvSpPr>
            <p:nvPr/>
          </p:nvSpPr>
          <p:spPr bwMode="auto">
            <a:xfrm flipV="1">
              <a:off x="2173" y="3024"/>
              <a:ext cx="0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79" name="Line 28"/>
            <p:cNvSpPr>
              <a:spLocks noChangeShapeType="1"/>
            </p:cNvSpPr>
            <p:nvPr/>
          </p:nvSpPr>
          <p:spPr bwMode="auto">
            <a:xfrm flipV="1">
              <a:off x="2173" y="1536"/>
              <a:ext cx="0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0" name="Line 29"/>
            <p:cNvSpPr>
              <a:spLocks noChangeShapeType="1"/>
            </p:cNvSpPr>
            <p:nvPr/>
          </p:nvSpPr>
          <p:spPr bwMode="auto">
            <a:xfrm>
              <a:off x="2797" y="2208"/>
              <a:ext cx="0" cy="29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1" name="Line 30"/>
            <p:cNvSpPr>
              <a:spLocks noChangeShapeType="1"/>
            </p:cNvSpPr>
            <p:nvPr/>
          </p:nvSpPr>
          <p:spPr bwMode="auto">
            <a:xfrm>
              <a:off x="3853" y="1440"/>
              <a:ext cx="0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2" name="Line 31"/>
            <p:cNvSpPr>
              <a:spLocks noChangeShapeType="1"/>
            </p:cNvSpPr>
            <p:nvPr/>
          </p:nvSpPr>
          <p:spPr bwMode="auto">
            <a:xfrm flipH="1">
              <a:off x="3277" y="2208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3" name="Line 32"/>
            <p:cNvSpPr>
              <a:spLocks noChangeShapeType="1"/>
            </p:cNvSpPr>
            <p:nvPr/>
          </p:nvSpPr>
          <p:spPr bwMode="auto">
            <a:xfrm>
              <a:off x="3229" y="2160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4" name="Line 33"/>
            <p:cNvSpPr>
              <a:spLocks noChangeShapeType="1"/>
            </p:cNvSpPr>
            <p:nvPr/>
          </p:nvSpPr>
          <p:spPr bwMode="auto">
            <a:xfrm flipV="1">
              <a:off x="3805" y="1488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5" name="Line 34"/>
            <p:cNvSpPr>
              <a:spLocks noChangeShapeType="1"/>
            </p:cNvSpPr>
            <p:nvPr/>
          </p:nvSpPr>
          <p:spPr bwMode="auto">
            <a:xfrm flipH="1">
              <a:off x="3565" y="1488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6" name="Freeform 35"/>
            <p:cNvSpPr>
              <a:spLocks/>
            </p:cNvSpPr>
            <p:nvPr/>
          </p:nvSpPr>
          <p:spPr bwMode="auto">
            <a:xfrm>
              <a:off x="2920" y="2016"/>
              <a:ext cx="1" cy="459"/>
            </a:xfrm>
            <a:custGeom>
              <a:avLst/>
              <a:gdLst>
                <a:gd name="T0" fmla="*/ 0 w 1"/>
                <a:gd name="T1" fmla="*/ 459 h 459"/>
                <a:gd name="T2" fmla="*/ 1 w 1"/>
                <a:gd name="T3" fmla="*/ 0 h 459"/>
                <a:gd name="T4" fmla="*/ 0 60000 65536"/>
                <a:gd name="T5" fmla="*/ 0 60000 65536"/>
                <a:gd name="T6" fmla="*/ 0 w 1"/>
                <a:gd name="T7" fmla="*/ 0 h 459"/>
                <a:gd name="T8" fmla="*/ 1 w 1"/>
                <a:gd name="T9" fmla="*/ 459 h 45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59">
                  <a:moveTo>
                    <a:pt x="0" y="459"/>
                  </a:moveTo>
                  <a:lnTo>
                    <a:pt x="1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47187" name="Line 36"/>
            <p:cNvSpPr>
              <a:spLocks noChangeShapeType="1"/>
            </p:cNvSpPr>
            <p:nvPr/>
          </p:nvSpPr>
          <p:spPr bwMode="auto">
            <a:xfrm flipV="1">
              <a:off x="2974" y="1974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8" name="Line 37"/>
            <p:cNvSpPr>
              <a:spLocks noChangeShapeType="1"/>
            </p:cNvSpPr>
            <p:nvPr/>
          </p:nvSpPr>
          <p:spPr bwMode="auto">
            <a:xfrm>
              <a:off x="3085" y="2304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9" name="Line 38"/>
            <p:cNvSpPr>
              <a:spLocks noChangeShapeType="1"/>
            </p:cNvSpPr>
            <p:nvPr/>
          </p:nvSpPr>
          <p:spPr bwMode="auto">
            <a:xfrm flipH="1">
              <a:off x="3133" y="2352"/>
              <a:ext cx="67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Line 39"/>
            <p:cNvSpPr>
              <a:spLocks noChangeShapeType="1"/>
            </p:cNvSpPr>
            <p:nvPr/>
          </p:nvSpPr>
          <p:spPr bwMode="auto">
            <a:xfrm>
              <a:off x="3085" y="2304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1" name="Line 40"/>
            <p:cNvSpPr>
              <a:spLocks noChangeShapeType="1"/>
            </p:cNvSpPr>
            <p:nvPr/>
          </p:nvSpPr>
          <p:spPr bwMode="auto">
            <a:xfrm>
              <a:off x="3133" y="2352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Line 41"/>
            <p:cNvSpPr>
              <a:spLocks noChangeShapeType="1"/>
            </p:cNvSpPr>
            <p:nvPr/>
          </p:nvSpPr>
          <p:spPr bwMode="auto">
            <a:xfrm>
              <a:off x="3229" y="2160"/>
              <a:ext cx="0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3" name="Line 42"/>
            <p:cNvSpPr>
              <a:spLocks noChangeShapeType="1"/>
            </p:cNvSpPr>
            <p:nvPr/>
          </p:nvSpPr>
          <p:spPr bwMode="auto">
            <a:xfrm>
              <a:off x="3277" y="2208"/>
              <a:ext cx="0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4" name="Line 43"/>
            <p:cNvSpPr>
              <a:spLocks noChangeShapeType="1"/>
            </p:cNvSpPr>
            <p:nvPr/>
          </p:nvSpPr>
          <p:spPr bwMode="auto">
            <a:xfrm>
              <a:off x="3277" y="235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7148" name="Object 44"/>
            <p:cNvGraphicFramePr>
              <a:graphicFrameLocks noChangeAspect="1"/>
            </p:cNvGraphicFramePr>
            <p:nvPr/>
          </p:nvGraphicFramePr>
          <p:xfrm>
            <a:off x="2749" y="2400"/>
            <a:ext cx="537" cy="700"/>
          </p:xfrm>
          <a:graphic>
            <a:graphicData uri="http://schemas.openxmlformats.org/presentationml/2006/ole">
              <p:oleObj spid="_x0000_s47148" name="Flash Movie" r:id="rId4" imgW="4509720" imgH="5880600" progId="">
                <p:embed/>
              </p:oleObj>
            </a:graphicData>
          </a:graphic>
        </p:graphicFrame>
        <p:sp>
          <p:nvSpPr>
            <p:cNvPr id="47195" name="Line 45"/>
            <p:cNvSpPr>
              <a:spLocks noChangeShapeType="1"/>
            </p:cNvSpPr>
            <p:nvPr/>
          </p:nvSpPr>
          <p:spPr bwMode="auto">
            <a:xfrm>
              <a:off x="3229" y="2352"/>
              <a:ext cx="0" cy="1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96" name="Freeform 46"/>
            <p:cNvSpPr>
              <a:spLocks/>
            </p:cNvSpPr>
            <p:nvPr/>
          </p:nvSpPr>
          <p:spPr bwMode="auto">
            <a:xfrm>
              <a:off x="2749" y="2256"/>
              <a:ext cx="1" cy="312"/>
            </a:xfrm>
            <a:custGeom>
              <a:avLst/>
              <a:gdLst>
                <a:gd name="T0" fmla="*/ 0 w 1"/>
                <a:gd name="T1" fmla="*/ 0 h 312"/>
                <a:gd name="T2" fmla="*/ 0 w 1"/>
                <a:gd name="T3" fmla="*/ 312 h 312"/>
                <a:gd name="T4" fmla="*/ 0 60000 65536"/>
                <a:gd name="T5" fmla="*/ 0 60000 65536"/>
                <a:gd name="T6" fmla="*/ 0 w 1"/>
                <a:gd name="T7" fmla="*/ 0 h 312"/>
                <a:gd name="T8" fmla="*/ 1 w 1"/>
                <a:gd name="T9" fmla="*/ 312 h 3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312">
                  <a:moveTo>
                    <a:pt x="0" y="0"/>
                  </a:moveTo>
                  <a:lnTo>
                    <a:pt x="0" y="312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7197" name="Freeform 47"/>
            <p:cNvSpPr>
              <a:spLocks/>
            </p:cNvSpPr>
            <p:nvPr/>
          </p:nvSpPr>
          <p:spPr bwMode="auto">
            <a:xfrm>
              <a:off x="2269" y="2016"/>
              <a:ext cx="651" cy="1"/>
            </a:xfrm>
            <a:custGeom>
              <a:avLst/>
              <a:gdLst>
                <a:gd name="T0" fmla="*/ 0 w 651"/>
                <a:gd name="T1" fmla="*/ 0 h 1"/>
                <a:gd name="T2" fmla="*/ 651 w 651"/>
                <a:gd name="T3" fmla="*/ 0 h 1"/>
                <a:gd name="T4" fmla="*/ 0 60000 65536"/>
                <a:gd name="T5" fmla="*/ 0 60000 65536"/>
                <a:gd name="T6" fmla="*/ 0 w 651"/>
                <a:gd name="T7" fmla="*/ 0 h 1"/>
                <a:gd name="T8" fmla="*/ 651 w 651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1" h="1">
                  <a:moveTo>
                    <a:pt x="0" y="0"/>
                  </a:moveTo>
                  <a:lnTo>
                    <a:pt x="651" y="0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47152" name="Rectangle 48"/>
          <p:cNvSpPr>
            <a:spLocks noChangeArrowheads="1"/>
          </p:cNvSpPr>
          <p:nvPr/>
        </p:nvSpPr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latin typeface="Lucida Bright"/>
              </a:rPr>
              <a:t>Our circulatory system is a </a:t>
            </a:r>
            <a:r>
              <a:rPr lang="en-GB" b="1">
                <a:solidFill>
                  <a:srgbClr val="D0211C"/>
                </a:solidFill>
                <a:latin typeface="Lucida Bright"/>
              </a:rPr>
              <a:t>double system</a:t>
            </a:r>
            <a:r>
              <a:rPr lang="en-GB" b="1">
                <a:latin typeface="Lucida Bright"/>
              </a:rPr>
              <a:t>. </a:t>
            </a:r>
          </a:p>
          <a:p>
            <a:pPr algn="ctr">
              <a:lnSpc>
                <a:spcPct val="160000"/>
              </a:lnSpc>
            </a:pPr>
            <a:r>
              <a:rPr lang="en-GB" b="1" i="1">
                <a:latin typeface="Lucida Bright"/>
              </a:rPr>
              <a:t>Two complete circuits:</a:t>
            </a:r>
            <a:r>
              <a:rPr lang="en-GB" b="1">
                <a:latin typeface="Lucida Bright"/>
              </a:rPr>
              <a:t> one takes blood </a:t>
            </a:r>
            <a:r>
              <a:rPr lang="en-GB" b="1" u="sng">
                <a:latin typeface="Lucida Bright"/>
              </a:rPr>
              <a:t>to the lungs</a:t>
            </a:r>
            <a:r>
              <a:rPr lang="en-GB" b="1">
                <a:latin typeface="Lucida Bright"/>
              </a:rPr>
              <a:t>, one </a:t>
            </a:r>
            <a:r>
              <a:rPr lang="en-GB" b="1" u="sng">
                <a:latin typeface="Lucida Bright"/>
              </a:rPr>
              <a:t>takes it to the tissues of the body</a:t>
            </a:r>
            <a:r>
              <a:rPr lang="en-GB" b="1">
                <a:latin typeface="Lucida Bright"/>
              </a:rPr>
              <a:t>.</a:t>
            </a:r>
            <a:r>
              <a:rPr lang="en-GB">
                <a:solidFill>
                  <a:srgbClr val="0066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47153" name="Text Box 49"/>
          <p:cNvSpPr txBox="1">
            <a:spLocks noChangeArrowheads="1"/>
          </p:cNvSpPr>
          <p:nvPr/>
        </p:nvSpPr>
        <p:spPr bwMode="auto">
          <a:xfrm>
            <a:off x="304800" y="2438400"/>
            <a:ext cx="2447925" cy="37115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40000"/>
              </a:lnSpc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right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side of the heart receives 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deoxygenated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(low in O</a:t>
            </a:r>
            <a:r>
              <a:rPr lang="en-GB" baseline="-25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) blood &amp; sends it to the lungs.</a:t>
            </a:r>
          </a:p>
        </p:txBody>
      </p:sp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6324600" y="2414588"/>
            <a:ext cx="2667000" cy="34528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the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left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side of the heart receives  </a:t>
            </a:r>
            <a:r>
              <a:rPr lang="en-GB" b="1">
                <a:solidFill>
                  <a:srgbClr val="FF3300"/>
                </a:solidFill>
                <a:latin typeface="Comic Sans MS" pitchFamily="66" charset="0"/>
              </a:rPr>
              <a:t>oxygenated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  (high in O</a:t>
            </a:r>
            <a:r>
              <a:rPr lang="en-GB" baseline="-2500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GB">
                <a:solidFill>
                  <a:schemeClr val="accent2"/>
                </a:solidFill>
                <a:latin typeface="Comic Sans MS" pitchFamily="66" charset="0"/>
              </a:rPr>
              <a:t>) blood &amp; sends it to the cells of the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2" grpId="0"/>
      <p:bldP spid="47153" grpId="0" animBg="1"/>
      <p:bldP spid="47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F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16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181600" y="2209800"/>
            <a:ext cx="3184525" cy="1816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280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Narrow" pitchFamily="34" charset="0"/>
              </a:rPr>
              <a:t> </a:t>
            </a:r>
            <a:r>
              <a:rPr lang="en-US" sz="2800">
                <a:solidFill>
                  <a:srgbClr val="D0211C"/>
                </a:solidFill>
                <a:latin typeface="Arial Narrow" pitchFamily="34" charset="0"/>
              </a:rPr>
              <a:t>LEFT</a:t>
            </a:r>
            <a:r>
              <a:rPr lang="en-US" sz="2800">
                <a:latin typeface="Arial Narrow" pitchFamily="34" charset="0"/>
              </a:rPr>
              <a:t> side pumps</a:t>
            </a:r>
          </a:p>
          <a:p>
            <a:pPr lvl="1">
              <a:buFont typeface="Wingdings" pitchFamily="2" charset="2"/>
              <a:buNone/>
            </a:pPr>
            <a:r>
              <a:rPr lang="en-US" sz="2800">
                <a:latin typeface="Arial Narrow" pitchFamily="34" charset="0"/>
              </a:rPr>
              <a:t>blood to the </a:t>
            </a:r>
            <a:r>
              <a:rPr lang="en-US" sz="2800" i="1">
                <a:solidFill>
                  <a:srgbClr val="D0211C"/>
                </a:solidFill>
                <a:latin typeface="Arial Narrow" pitchFamily="34" charset="0"/>
              </a:rPr>
              <a:t>BODY</a:t>
            </a:r>
            <a:r>
              <a:rPr lang="en-US" sz="2800">
                <a:latin typeface="Arial Narrow" pitchFamily="34" charset="0"/>
              </a:rPr>
              <a:t>.</a:t>
            </a:r>
          </a:p>
          <a:p>
            <a:pPr lvl="1">
              <a:buFontTx/>
              <a:buChar char="•"/>
            </a:pPr>
            <a:endParaRPr lang="en-US" sz="2800">
              <a:latin typeface="Arial Narrow" pitchFamily="34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257800" y="3810000"/>
            <a:ext cx="3363913" cy="138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lvl="1">
              <a:buFontTx/>
              <a:buChar char="•"/>
            </a:pPr>
            <a:endParaRPr lang="en-US" sz="280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>
                <a:latin typeface="Arial Narrow" pitchFamily="34" charset="0"/>
              </a:rPr>
              <a:t> </a:t>
            </a:r>
            <a:r>
              <a:rPr lang="en-US" sz="2800">
                <a:solidFill>
                  <a:srgbClr val="211BEE"/>
                </a:solidFill>
                <a:latin typeface="Arial Narrow" pitchFamily="34" charset="0"/>
              </a:rPr>
              <a:t>RIGHT</a:t>
            </a:r>
            <a:r>
              <a:rPr lang="en-US" sz="2800">
                <a:latin typeface="Arial Narrow" pitchFamily="34" charset="0"/>
              </a:rPr>
              <a:t> side pumps</a:t>
            </a:r>
          </a:p>
          <a:p>
            <a:pPr lvl="1">
              <a:buFont typeface="Wingdings" pitchFamily="2" charset="2"/>
              <a:buNone/>
            </a:pPr>
            <a:r>
              <a:rPr lang="en-US" sz="2800">
                <a:latin typeface="Arial Narrow" pitchFamily="34" charset="0"/>
              </a:rPr>
              <a:t>blood to the </a:t>
            </a:r>
            <a:r>
              <a:rPr lang="en-US" sz="2800" i="1">
                <a:solidFill>
                  <a:srgbClr val="211BEE"/>
                </a:solidFill>
                <a:latin typeface="Arial Narrow" pitchFamily="34" charset="0"/>
              </a:rPr>
              <a:t>LUNGS</a:t>
            </a:r>
            <a:r>
              <a:rPr lang="en-US" sz="2800">
                <a:latin typeface="Arial Narrow" pitchFamily="34" charset="0"/>
              </a:rPr>
              <a:t>.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257800" y="381000"/>
            <a:ext cx="3505200" cy="2062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1AA6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28" charset="0"/>
                <a:ea typeface="ＭＳ Ｐゴシック" pitchFamily="28" charset="-128"/>
                <a:cs typeface="+mn-cs"/>
              </a:rPr>
              <a:t>THE HEART IS A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1AA6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28" charset="0"/>
                <a:ea typeface="ＭＳ Ｐゴシック" pitchFamily="28" charset="-128"/>
                <a:cs typeface="+mn-cs"/>
              </a:rPr>
              <a:t>“DOUBLE PUMP”</a:t>
            </a:r>
            <a:endParaRPr lang="en-US" sz="3200" dirty="0">
              <a:latin typeface="Arial Narrow" pitchFamily="28" charset="0"/>
              <a:ea typeface="ＭＳ Ｐゴシック" pitchFamily="28" charset="-128"/>
              <a:cs typeface="+mn-cs"/>
            </a:endParaRPr>
          </a:p>
          <a:p>
            <a:pPr lvl="1" algn="ctr">
              <a:buFontTx/>
              <a:buChar char="•"/>
              <a:defRPr/>
            </a:pPr>
            <a:endParaRPr lang="en-US" sz="3200" dirty="0">
              <a:latin typeface="Arial Narrow" pitchFamily="28" charset="0"/>
              <a:ea typeface="ＭＳ Ｐゴシック" pitchFamily="28" charset="-128"/>
              <a:cs typeface="+mn-cs"/>
            </a:endParaRPr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>
            <a:off x="2819400" y="2895600"/>
            <a:ext cx="2514600" cy="152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 flipV="1">
            <a:off x="2667000" y="3505200"/>
            <a:ext cx="2743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  <p:bldP spid="44036" grpId="0" autoUpdateAnimBg="0"/>
      <p:bldP spid="44037" grpId="0"/>
      <p:bldP spid="44038" grpId="0" animBg="1"/>
      <p:bldP spid="440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8891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Lucida Bright"/>
              </a:rPr>
              <a:t>How does the Heart work?</a:t>
            </a:r>
            <a:endParaRPr lang="en-GB" sz="3200" b="1">
              <a:solidFill>
                <a:srgbClr val="006600"/>
              </a:solidFill>
              <a:latin typeface="Comic Sans MS" pitchFamily="66" charset="0"/>
            </a:endParaRPr>
          </a:p>
        </p:txBody>
      </p:sp>
      <p:grpSp>
        <p:nvGrpSpPr>
          <p:cNvPr id="48131" name="Group 3"/>
          <p:cNvGrpSpPr>
            <a:grpSpLocks/>
          </p:cNvGrpSpPr>
          <p:nvPr/>
        </p:nvGrpSpPr>
        <p:grpSpPr bwMode="auto">
          <a:xfrm>
            <a:off x="496888" y="1524000"/>
            <a:ext cx="8647112" cy="3902075"/>
            <a:chOff x="189" y="38"/>
            <a:chExt cx="5447" cy="2458"/>
          </a:xfrm>
        </p:grpSpPr>
        <p:grpSp>
          <p:nvGrpSpPr>
            <p:cNvPr id="51204" name="Group 4"/>
            <p:cNvGrpSpPr>
              <a:grpSpLocks/>
            </p:cNvGrpSpPr>
            <p:nvPr/>
          </p:nvGrpSpPr>
          <p:grpSpPr bwMode="auto">
            <a:xfrm>
              <a:off x="1049" y="584"/>
              <a:ext cx="1496" cy="1912"/>
              <a:chOff x="1603" y="812"/>
              <a:chExt cx="2094" cy="2499"/>
            </a:xfrm>
          </p:grpSpPr>
          <p:sp>
            <p:nvSpPr>
              <p:cNvPr id="51208" name="Freeform 5"/>
              <p:cNvSpPr>
                <a:spLocks/>
              </p:cNvSpPr>
              <p:nvPr/>
            </p:nvSpPr>
            <p:spPr bwMode="auto">
              <a:xfrm>
                <a:off x="3044" y="1200"/>
                <a:ext cx="602" cy="731"/>
              </a:xfrm>
              <a:custGeom>
                <a:avLst/>
                <a:gdLst>
                  <a:gd name="T0" fmla="*/ 76 w 602"/>
                  <a:gd name="T1" fmla="*/ 130 h 781"/>
                  <a:gd name="T2" fmla="*/ 0 w 602"/>
                  <a:gd name="T3" fmla="*/ 175 h 781"/>
                  <a:gd name="T4" fmla="*/ 11 w 602"/>
                  <a:gd name="T5" fmla="*/ 283 h 781"/>
                  <a:gd name="T6" fmla="*/ 87 w 602"/>
                  <a:gd name="T7" fmla="*/ 480 h 781"/>
                  <a:gd name="T8" fmla="*/ 120 w 602"/>
                  <a:gd name="T9" fmla="*/ 533 h 781"/>
                  <a:gd name="T10" fmla="*/ 185 w 602"/>
                  <a:gd name="T11" fmla="*/ 569 h 781"/>
                  <a:gd name="T12" fmla="*/ 251 w 602"/>
                  <a:gd name="T13" fmla="*/ 640 h 781"/>
                  <a:gd name="T14" fmla="*/ 327 w 602"/>
                  <a:gd name="T15" fmla="*/ 632 h 781"/>
                  <a:gd name="T16" fmla="*/ 458 w 602"/>
                  <a:gd name="T17" fmla="*/ 480 h 781"/>
                  <a:gd name="T18" fmla="*/ 501 w 602"/>
                  <a:gd name="T19" fmla="*/ 434 h 781"/>
                  <a:gd name="T20" fmla="*/ 556 w 602"/>
                  <a:gd name="T21" fmla="*/ 390 h 781"/>
                  <a:gd name="T22" fmla="*/ 600 w 602"/>
                  <a:gd name="T23" fmla="*/ 184 h 781"/>
                  <a:gd name="T24" fmla="*/ 523 w 602"/>
                  <a:gd name="T25" fmla="*/ 50 h 781"/>
                  <a:gd name="T26" fmla="*/ 261 w 602"/>
                  <a:gd name="T27" fmla="*/ 33 h 781"/>
                  <a:gd name="T28" fmla="*/ 196 w 602"/>
                  <a:gd name="T29" fmla="*/ 50 h 781"/>
                  <a:gd name="T30" fmla="*/ 163 w 602"/>
                  <a:gd name="T31" fmla="*/ 59 h 781"/>
                  <a:gd name="T32" fmla="*/ 98 w 602"/>
                  <a:gd name="T33" fmla="*/ 95 h 781"/>
                  <a:gd name="T34" fmla="*/ 76 w 602"/>
                  <a:gd name="T35" fmla="*/ 130 h 7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02"/>
                  <a:gd name="T55" fmla="*/ 0 h 781"/>
                  <a:gd name="T56" fmla="*/ 602 w 602"/>
                  <a:gd name="T57" fmla="*/ 781 h 7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02" h="781">
                    <a:moveTo>
                      <a:pt x="76" y="159"/>
                    </a:moveTo>
                    <a:cubicBezTo>
                      <a:pt x="0" y="185"/>
                      <a:pt x="18" y="159"/>
                      <a:pt x="0" y="214"/>
                    </a:cubicBezTo>
                    <a:cubicBezTo>
                      <a:pt x="4" y="258"/>
                      <a:pt x="4" y="302"/>
                      <a:pt x="11" y="345"/>
                    </a:cubicBezTo>
                    <a:cubicBezTo>
                      <a:pt x="24" y="422"/>
                      <a:pt x="62" y="512"/>
                      <a:pt x="87" y="585"/>
                    </a:cubicBezTo>
                    <a:cubicBezTo>
                      <a:pt x="95" y="608"/>
                      <a:pt x="101" y="633"/>
                      <a:pt x="120" y="650"/>
                    </a:cubicBezTo>
                    <a:cubicBezTo>
                      <a:pt x="140" y="667"/>
                      <a:pt x="185" y="694"/>
                      <a:pt x="185" y="694"/>
                    </a:cubicBezTo>
                    <a:cubicBezTo>
                      <a:pt x="199" y="735"/>
                      <a:pt x="227" y="745"/>
                      <a:pt x="251" y="781"/>
                    </a:cubicBezTo>
                    <a:cubicBezTo>
                      <a:pt x="276" y="777"/>
                      <a:pt x="303" y="777"/>
                      <a:pt x="327" y="770"/>
                    </a:cubicBezTo>
                    <a:cubicBezTo>
                      <a:pt x="397" y="749"/>
                      <a:pt x="420" y="640"/>
                      <a:pt x="458" y="585"/>
                    </a:cubicBezTo>
                    <a:cubicBezTo>
                      <a:pt x="479" y="521"/>
                      <a:pt x="453" y="579"/>
                      <a:pt x="501" y="530"/>
                    </a:cubicBezTo>
                    <a:cubicBezTo>
                      <a:pt x="570" y="459"/>
                      <a:pt x="472" y="531"/>
                      <a:pt x="556" y="475"/>
                    </a:cubicBezTo>
                    <a:cubicBezTo>
                      <a:pt x="602" y="408"/>
                      <a:pt x="593" y="303"/>
                      <a:pt x="600" y="225"/>
                    </a:cubicBezTo>
                    <a:cubicBezTo>
                      <a:pt x="586" y="155"/>
                      <a:pt x="600" y="87"/>
                      <a:pt x="523" y="61"/>
                    </a:cubicBezTo>
                    <a:cubicBezTo>
                      <a:pt x="434" y="0"/>
                      <a:pt x="400" y="31"/>
                      <a:pt x="261" y="39"/>
                    </a:cubicBezTo>
                    <a:cubicBezTo>
                      <a:pt x="239" y="46"/>
                      <a:pt x="218" y="54"/>
                      <a:pt x="196" y="61"/>
                    </a:cubicBezTo>
                    <a:cubicBezTo>
                      <a:pt x="185" y="65"/>
                      <a:pt x="163" y="72"/>
                      <a:pt x="163" y="72"/>
                    </a:cubicBezTo>
                    <a:cubicBezTo>
                      <a:pt x="141" y="86"/>
                      <a:pt x="120" y="101"/>
                      <a:pt x="98" y="115"/>
                    </a:cubicBezTo>
                    <a:cubicBezTo>
                      <a:pt x="58" y="141"/>
                      <a:pt x="59" y="125"/>
                      <a:pt x="76" y="159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1209" name="Freeform 6"/>
              <p:cNvSpPr>
                <a:spLocks/>
              </p:cNvSpPr>
              <p:nvPr/>
            </p:nvSpPr>
            <p:spPr bwMode="auto">
              <a:xfrm>
                <a:off x="1735" y="1388"/>
                <a:ext cx="512" cy="653"/>
              </a:xfrm>
              <a:custGeom>
                <a:avLst/>
                <a:gdLst>
                  <a:gd name="T0" fmla="*/ 0 w 512"/>
                  <a:gd name="T1" fmla="*/ 227 h 653"/>
                  <a:gd name="T2" fmla="*/ 98 w 512"/>
                  <a:gd name="T3" fmla="*/ 456 h 653"/>
                  <a:gd name="T4" fmla="*/ 120 w 512"/>
                  <a:gd name="T5" fmla="*/ 488 h 653"/>
                  <a:gd name="T6" fmla="*/ 185 w 512"/>
                  <a:gd name="T7" fmla="*/ 532 h 653"/>
                  <a:gd name="T8" fmla="*/ 240 w 512"/>
                  <a:gd name="T9" fmla="*/ 576 h 653"/>
                  <a:gd name="T10" fmla="*/ 261 w 512"/>
                  <a:gd name="T11" fmla="*/ 608 h 653"/>
                  <a:gd name="T12" fmla="*/ 294 w 512"/>
                  <a:gd name="T13" fmla="*/ 630 h 653"/>
                  <a:gd name="T14" fmla="*/ 403 w 512"/>
                  <a:gd name="T15" fmla="*/ 554 h 653"/>
                  <a:gd name="T16" fmla="*/ 469 w 512"/>
                  <a:gd name="T17" fmla="*/ 510 h 653"/>
                  <a:gd name="T18" fmla="*/ 512 w 512"/>
                  <a:gd name="T19" fmla="*/ 401 h 653"/>
                  <a:gd name="T20" fmla="*/ 403 w 512"/>
                  <a:gd name="T21" fmla="*/ 107 h 653"/>
                  <a:gd name="T22" fmla="*/ 272 w 512"/>
                  <a:gd name="T23" fmla="*/ 41 h 653"/>
                  <a:gd name="T24" fmla="*/ 130 w 512"/>
                  <a:gd name="T25" fmla="*/ 30 h 653"/>
                  <a:gd name="T26" fmla="*/ 65 w 512"/>
                  <a:gd name="T27" fmla="*/ 74 h 653"/>
                  <a:gd name="T28" fmla="*/ 0 w 512"/>
                  <a:gd name="T29" fmla="*/ 227 h 65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2"/>
                  <a:gd name="T46" fmla="*/ 0 h 653"/>
                  <a:gd name="T47" fmla="*/ 512 w 512"/>
                  <a:gd name="T48" fmla="*/ 653 h 65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2" h="653">
                    <a:moveTo>
                      <a:pt x="0" y="227"/>
                    </a:moveTo>
                    <a:cubicBezTo>
                      <a:pt x="11" y="314"/>
                      <a:pt x="21" y="405"/>
                      <a:pt x="98" y="456"/>
                    </a:cubicBezTo>
                    <a:cubicBezTo>
                      <a:pt x="105" y="467"/>
                      <a:pt x="110" y="479"/>
                      <a:pt x="120" y="488"/>
                    </a:cubicBezTo>
                    <a:cubicBezTo>
                      <a:pt x="140" y="505"/>
                      <a:pt x="185" y="532"/>
                      <a:pt x="185" y="532"/>
                    </a:cubicBezTo>
                    <a:cubicBezTo>
                      <a:pt x="248" y="626"/>
                      <a:pt x="164" y="516"/>
                      <a:pt x="240" y="576"/>
                    </a:cubicBezTo>
                    <a:cubicBezTo>
                      <a:pt x="250" y="584"/>
                      <a:pt x="252" y="599"/>
                      <a:pt x="261" y="608"/>
                    </a:cubicBezTo>
                    <a:cubicBezTo>
                      <a:pt x="270" y="617"/>
                      <a:pt x="283" y="623"/>
                      <a:pt x="294" y="630"/>
                    </a:cubicBezTo>
                    <a:cubicBezTo>
                      <a:pt x="466" y="601"/>
                      <a:pt x="254" y="653"/>
                      <a:pt x="403" y="554"/>
                    </a:cubicBezTo>
                    <a:cubicBezTo>
                      <a:pt x="425" y="539"/>
                      <a:pt x="469" y="510"/>
                      <a:pt x="469" y="510"/>
                    </a:cubicBezTo>
                    <a:cubicBezTo>
                      <a:pt x="493" y="473"/>
                      <a:pt x="501" y="444"/>
                      <a:pt x="512" y="401"/>
                    </a:cubicBezTo>
                    <a:cubicBezTo>
                      <a:pt x="499" y="282"/>
                      <a:pt x="470" y="205"/>
                      <a:pt x="403" y="107"/>
                    </a:cubicBezTo>
                    <a:cubicBezTo>
                      <a:pt x="391" y="89"/>
                      <a:pt x="295" y="49"/>
                      <a:pt x="272" y="41"/>
                    </a:cubicBezTo>
                    <a:cubicBezTo>
                      <a:pt x="219" y="4"/>
                      <a:pt x="227" y="0"/>
                      <a:pt x="130" y="30"/>
                    </a:cubicBezTo>
                    <a:cubicBezTo>
                      <a:pt x="105" y="38"/>
                      <a:pt x="65" y="74"/>
                      <a:pt x="65" y="74"/>
                    </a:cubicBezTo>
                    <a:cubicBezTo>
                      <a:pt x="31" y="124"/>
                      <a:pt x="0" y="164"/>
                      <a:pt x="0" y="227"/>
                    </a:cubicBezTo>
                    <a:close/>
                  </a:path>
                </a:pathLst>
              </a:custGeom>
              <a:solidFill>
                <a:srgbClr val="FF0000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1210" name="Freeform 7"/>
              <p:cNvSpPr>
                <a:spLocks/>
              </p:cNvSpPr>
              <p:nvPr/>
            </p:nvSpPr>
            <p:spPr bwMode="auto">
              <a:xfrm>
                <a:off x="1681" y="1127"/>
                <a:ext cx="2016" cy="2184"/>
              </a:xfrm>
              <a:custGeom>
                <a:avLst/>
                <a:gdLst>
                  <a:gd name="T0" fmla="*/ 41 w 2381"/>
                  <a:gd name="T1" fmla="*/ 799 h 2184"/>
                  <a:gd name="T2" fmla="*/ 180 w 2381"/>
                  <a:gd name="T3" fmla="*/ 1464 h 2184"/>
                  <a:gd name="T4" fmla="*/ 346 w 2381"/>
                  <a:gd name="T5" fmla="*/ 1824 h 2184"/>
                  <a:gd name="T6" fmla="*/ 412 w 2381"/>
                  <a:gd name="T7" fmla="*/ 1966 h 2184"/>
                  <a:gd name="T8" fmla="*/ 532 w 2381"/>
                  <a:gd name="T9" fmla="*/ 2097 h 2184"/>
                  <a:gd name="T10" fmla="*/ 651 w 2381"/>
                  <a:gd name="T11" fmla="*/ 2162 h 2184"/>
                  <a:gd name="T12" fmla="*/ 856 w 2381"/>
                  <a:gd name="T13" fmla="*/ 2086 h 2184"/>
                  <a:gd name="T14" fmla="*/ 909 w 2381"/>
                  <a:gd name="T15" fmla="*/ 2009 h 2184"/>
                  <a:gd name="T16" fmla="*/ 1055 w 2381"/>
                  <a:gd name="T17" fmla="*/ 1639 h 2184"/>
                  <a:gd name="T18" fmla="*/ 1200 w 2381"/>
                  <a:gd name="T19" fmla="*/ 1235 h 2184"/>
                  <a:gd name="T20" fmla="*/ 1267 w 2381"/>
                  <a:gd name="T21" fmla="*/ 1039 h 2184"/>
                  <a:gd name="T22" fmla="*/ 1306 w 2381"/>
                  <a:gd name="T23" fmla="*/ 809 h 2184"/>
                  <a:gd name="T24" fmla="*/ 1386 w 2381"/>
                  <a:gd name="T25" fmla="*/ 668 h 2184"/>
                  <a:gd name="T26" fmla="*/ 1439 w 2381"/>
                  <a:gd name="T27" fmla="*/ 439 h 2184"/>
                  <a:gd name="T28" fmla="*/ 1326 w 2381"/>
                  <a:gd name="T29" fmla="*/ 449 h 2184"/>
                  <a:gd name="T30" fmla="*/ 1213 w 2381"/>
                  <a:gd name="T31" fmla="*/ 635 h 2184"/>
                  <a:gd name="T32" fmla="*/ 1181 w 2381"/>
                  <a:gd name="T33" fmla="*/ 799 h 2184"/>
                  <a:gd name="T34" fmla="*/ 1213 w 2381"/>
                  <a:gd name="T35" fmla="*/ 886 h 2184"/>
                  <a:gd name="T36" fmla="*/ 1081 w 2381"/>
                  <a:gd name="T37" fmla="*/ 1039 h 2184"/>
                  <a:gd name="T38" fmla="*/ 1041 w 2381"/>
                  <a:gd name="T39" fmla="*/ 1126 h 2184"/>
                  <a:gd name="T40" fmla="*/ 922 w 2381"/>
                  <a:gd name="T41" fmla="*/ 1409 h 2184"/>
                  <a:gd name="T42" fmla="*/ 810 w 2381"/>
                  <a:gd name="T43" fmla="*/ 1715 h 2184"/>
                  <a:gd name="T44" fmla="*/ 737 w 2381"/>
                  <a:gd name="T45" fmla="*/ 1759 h 2184"/>
                  <a:gd name="T46" fmla="*/ 684 w 2381"/>
                  <a:gd name="T47" fmla="*/ 1213 h 2184"/>
                  <a:gd name="T48" fmla="*/ 783 w 2381"/>
                  <a:gd name="T49" fmla="*/ 460 h 2184"/>
                  <a:gd name="T50" fmla="*/ 763 w 2381"/>
                  <a:gd name="T51" fmla="*/ 46 h 2184"/>
                  <a:gd name="T52" fmla="*/ 690 w 2381"/>
                  <a:gd name="T53" fmla="*/ 242 h 2184"/>
                  <a:gd name="T54" fmla="*/ 643 w 2381"/>
                  <a:gd name="T55" fmla="*/ 439 h 2184"/>
                  <a:gd name="T56" fmla="*/ 532 w 2381"/>
                  <a:gd name="T57" fmla="*/ 57 h 2184"/>
                  <a:gd name="T58" fmla="*/ 572 w 2381"/>
                  <a:gd name="T59" fmla="*/ 231 h 2184"/>
                  <a:gd name="T60" fmla="*/ 551 w 2381"/>
                  <a:gd name="T61" fmla="*/ 449 h 2184"/>
                  <a:gd name="T62" fmla="*/ 611 w 2381"/>
                  <a:gd name="T63" fmla="*/ 831 h 2184"/>
                  <a:gd name="T64" fmla="*/ 643 w 2381"/>
                  <a:gd name="T65" fmla="*/ 1366 h 2184"/>
                  <a:gd name="T66" fmla="*/ 525 w 2381"/>
                  <a:gd name="T67" fmla="*/ 1671 h 2184"/>
                  <a:gd name="T68" fmla="*/ 393 w 2381"/>
                  <a:gd name="T69" fmla="*/ 1453 h 2184"/>
                  <a:gd name="T70" fmla="*/ 293 w 2381"/>
                  <a:gd name="T71" fmla="*/ 1366 h 2184"/>
                  <a:gd name="T72" fmla="*/ 253 w 2381"/>
                  <a:gd name="T73" fmla="*/ 1268 h 2184"/>
                  <a:gd name="T74" fmla="*/ 154 w 2381"/>
                  <a:gd name="T75" fmla="*/ 973 h 2184"/>
                  <a:gd name="T76" fmla="*/ 240 w 2381"/>
                  <a:gd name="T77" fmla="*/ 929 h 2184"/>
                  <a:gd name="T78" fmla="*/ 141 w 2381"/>
                  <a:gd name="T79" fmla="*/ 711 h 2184"/>
                  <a:gd name="T80" fmla="*/ 88 w 2381"/>
                  <a:gd name="T81" fmla="*/ 602 h 2184"/>
                  <a:gd name="T82" fmla="*/ 54 w 2381"/>
                  <a:gd name="T83" fmla="*/ 373 h 21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81"/>
                  <a:gd name="T127" fmla="*/ 0 h 2184"/>
                  <a:gd name="T128" fmla="*/ 2381 w 2381"/>
                  <a:gd name="T129" fmla="*/ 2184 h 21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81" h="2184">
                    <a:moveTo>
                      <a:pt x="36" y="417"/>
                    </a:moveTo>
                    <a:cubicBezTo>
                      <a:pt x="17" y="472"/>
                      <a:pt x="10" y="521"/>
                      <a:pt x="3" y="580"/>
                    </a:cubicBezTo>
                    <a:cubicBezTo>
                      <a:pt x="10" y="656"/>
                      <a:pt x="0" y="752"/>
                      <a:pt x="68" y="799"/>
                    </a:cubicBezTo>
                    <a:cubicBezTo>
                      <a:pt x="83" y="821"/>
                      <a:pt x="97" y="842"/>
                      <a:pt x="112" y="864"/>
                    </a:cubicBezTo>
                    <a:cubicBezTo>
                      <a:pt x="119" y="875"/>
                      <a:pt x="134" y="897"/>
                      <a:pt x="134" y="897"/>
                    </a:cubicBezTo>
                    <a:cubicBezTo>
                      <a:pt x="158" y="1089"/>
                      <a:pt x="213" y="1290"/>
                      <a:pt x="297" y="1464"/>
                    </a:cubicBezTo>
                    <a:cubicBezTo>
                      <a:pt x="336" y="1545"/>
                      <a:pt x="373" y="1631"/>
                      <a:pt x="450" y="1682"/>
                    </a:cubicBezTo>
                    <a:cubicBezTo>
                      <a:pt x="501" y="1759"/>
                      <a:pt x="472" y="1734"/>
                      <a:pt x="527" y="1769"/>
                    </a:cubicBezTo>
                    <a:cubicBezTo>
                      <a:pt x="551" y="1849"/>
                      <a:pt x="515" y="1756"/>
                      <a:pt x="570" y="1824"/>
                    </a:cubicBezTo>
                    <a:cubicBezTo>
                      <a:pt x="631" y="1900"/>
                      <a:pt x="519" y="1816"/>
                      <a:pt x="614" y="1879"/>
                    </a:cubicBezTo>
                    <a:cubicBezTo>
                      <a:pt x="636" y="1942"/>
                      <a:pt x="608" y="1884"/>
                      <a:pt x="657" y="1933"/>
                    </a:cubicBezTo>
                    <a:cubicBezTo>
                      <a:pt x="666" y="1942"/>
                      <a:pt x="669" y="1957"/>
                      <a:pt x="679" y="1966"/>
                    </a:cubicBezTo>
                    <a:cubicBezTo>
                      <a:pt x="797" y="2068"/>
                      <a:pt x="702" y="1978"/>
                      <a:pt x="777" y="2020"/>
                    </a:cubicBezTo>
                    <a:cubicBezTo>
                      <a:pt x="800" y="2033"/>
                      <a:pt x="824" y="2045"/>
                      <a:pt x="843" y="2064"/>
                    </a:cubicBezTo>
                    <a:cubicBezTo>
                      <a:pt x="854" y="2075"/>
                      <a:pt x="862" y="2089"/>
                      <a:pt x="876" y="2097"/>
                    </a:cubicBezTo>
                    <a:cubicBezTo>
                      <a:pt x="896" y="2108"/>
                      <a:pt x="919" y="2112"/>
                      <a:pt x="941" y="2119"/>
                    </a:cubicBezTo>
                    <a:cubicBezTo>
                      <a:pt x="974" y="2130"/>
                      <a:pt x="1006" y="2140"/>
                      <a:pt x="1039" y="2151"/>
                    </a:cubicBezTo>
                    <a:cubicBezTo>
                      <a:pt x="1050" y="2155"/>
                      <a:pt x="1061" y="2158"/>
                      <a:pt x="1072" y="2162"/>
                    </a:cubicBezTo>
                    <a:cubicBezTo>
                      <a:pt x="1083" y="2166"/>
                      <a:pt x="1105" y="2173"/>
                      <a:pt x="1105" y="2173"/>
                    </a:cubicBezTo>
                    <a:cubicBezTo>
                      <a:pt x="1174" y="2169"/>
                      <a:pt x="1251" y="2184"/>
                      <a:pt x="1312" y="2151"/>
                    </a:cubicBezTo>
                    <a:cubicBezTo>
                      <a:pt x="1315" y="2149"/>
                      <a:pt x="1392" y="2098"/>
                      <a:pt x="1410" y="2086"/>
                    </a:cubicBezTo>
                    <a:cubicBezTo>
                      <a:pt x="1421" y="2079"/>
                      <a:pt x="1443" y="2064"/>
                      <a:pt x="1443" y="2064"/>
                    </a:cubicBezTo>
                    <a:cubicBezTo>
                      <a:pt x="1450" y="2053"/>
                      <a:pt x="1456" y="2040"/>
                      <a:pt x="1465" y="2031"/>
                    </a:cubicBezTo>
                    <a:cubicBezTo>
                      <a:pt x="1474" y="2022"/>
                      <a:pt x="1490" y="2020"/>
                      <a:pt x="1497" y="2009"/>
                    </a:cubicBezTo>
                    <a:cubicBezTo>
                      <a:pt x="1519" y="1973"/>
                      <a:pt x="1509" y="1939"/>
                      <a:pt x="1541" y="1911"/>
                    </a:cubicBezTo>
                    <a:cubicBezTo>
                      <a:pt x="1561" y="1894"/>
                      <a:pt x="1607" y="1868"/>
                      <a:pt x="1607" y="1868"/>
                    </a:cubicBezTo>
                    <a:cubicBezTo>
                      <a:pt x="1655" y="1794"/>
                      <a:pt x="1702" y="1719"/>
                      <a:pt x="1737" y="1639"/>
                    </a:cubicBezTo>
                    <a:cubicBezTo>
                      <a:pt x="1774" y="1554"/>
                      <a:pt x="1774" y="1442"/>
                      <a:pt x="1857" y="1388"/>
                    </a:cubicBezTo>
                    <a:cubicBezTo>
                      <a:pt x="1881" y="1315"/>
                      <a:pt x="1848" y="1393"/>
                      <a:pt x="1901" y="1333"/>
                    </a:cubicBezTo>
                    <a:cubicBezTo>
                      <a:pt x="1928" y="1302"/>
                      <a:pt x="1952" y="1268"/>
                      <a:pt x="1977" y="1235"/>
                    </a:cubicBezTo>
                    <a:cubicBezTo>
                      <a:pt x="1993" y="1214"/>
                      <a:pt x="2006" y="1191"/>
                      <a:pt x="2021" y="1169"/>
                    </a:cubicBezTo>
                    <a:cubicBezTo>
                      <a:pt x="2028" y="1158"/>
                      <a:pt x="2043" y="1137"/>
                      <a:pt x="2043" y="1137"/>
                    </a:cubicBezTo>
                    <a:cubicBezTo>
                      <a:pt x="2069" y="1059"/>
                      <a:pt x="2052" y="1090"/>
                      <a:pt x="2087" y="1039"/>
                    </a:cubicBezTo>
                    <a:cubicBezTo>
                      <a:pt x="2118" y="938"/>
                      <a:pt x="2071" y="1079"/>
                      <a:pt x="2119" y="973"/>
                    </a:cubicBezTo>
                    <a:cubicBezTo>
                      <a:pt x="2128" y="952"/>
                      <a:pt x="2141" y="908"/>
                      <a:pt x="2141" y="908"/>
                    </a:cubicBezTo>
                    <a:cubicBezTo>
                      <a:pt x="2145" y="875"/>
                      <a:pt x="2136" y="838"/>
                      <a:pt x="2152" y="809"/>
                    </a:cubicBezTo>
                    <a:cubicBezTo>
                      <a:pt x="2164" y="786"/>
                      <a:pt x="2217" y="766"/>
                      <a:pt x="2217" y="766"/>
                    </a:cubicBezTo>
                    <a:cubicBezTo>
                      <a:pt x="2232" y="744"/>
                      <a:pt x="2246" y="722"/>
                      <a:pt x="2261" y="700"/>
                    </a:cubicBezTo>
                    <a:cubicBezTo>
                      <a:pt x="2268" y="689"/>
                      <a:pt x="2283" y="668"/>
                      <a:pt x="2283" y="668"/>
                    </a:cubicBezTo>
                    <a:cubicBezTo>
                      <a:pt x="2309" y="589"/>
                      <a:pt x="2292" y="621"/>
                      <a:pt x="2327" y="569"/>
                    </a:cubicBezTo>
                    <a:cubicBezTo>
                      <a:pt x="2340" y="529"/>
                      <a:pt x="2347" y="507"/>
                      <a:pt x="2359" y="471"/>
                    </a:cubicBezTo>
                    <a:cubicBezTo>
                      <a:pt x="2363" y="460"/>
                      <a:pt x="2366" y="450"/>
                      <a:pt x="2370" y="439"/>
                    </a:cubicBezTo>
                    <a:cubicBezTo>
                      <a:pt x="2374" y="428"/>
                      <a:pt x="2381" y="406"/>
                      <a:pt x="2381" y="406"/>
                    </a:cubicBezTo>
                    <a:cubicBezTo>
                      <a:pt x="2368" y="306"/>
                      <a:pt x="2337" y="197"/>
                      <a:pt x="2305" y="100"/>
                    </a:cubicBezTo>
                    <a:cubicBezTo>
                      <a:pt x="2219" y="228"/>
                      <a:pt x="2334" y="351"/>
                      <a:pt x="2185" y="449"/>
                    </a:cubicBezTo>
                    <a:cubicBezTo>
                      <a:pt x="2126" y="537"/>
                      <a:pt x="2203" y="431"/>
                      <a:pt x="2130" y="504"/>
                    </a:cubicBezTo>
                    <a:cubicBezTo>
                      <a:pt x="2080" y="554"/>
                      <a:pt x="2139" y="526"/>
                      <a:pt x="2076" y="548"/>
                    </a:cubicBezTo>
                    <a:cubicBezTo>
                      <a:pt x="2025" y="624"/>
                      <a:pt x="2054" y="598"/>
                      <a:pt x="1999" y="635"/>
                    </a:cubicBezTo>
                    <a:cubicBezTo>
                      <a:pt x="1975" y="706"/>
                      <a:pt x="1921" y="769"/>
                      <a:pt x="1879" y="831"/>
                    </a:cubicBezTo>
                    <a:cubicBezTo>
                      <a:pt x="1872" y="841"/>
                      <a:pt x="1902" y="825"/>
                      <a:pt x="1912" y="820"/>
                    </a:cubicBezTo>
                    <a:cubicBezTo>
                      <a:pt x="1924" y="814"/>
                      <a:pt x="1934" y="806"/>
                      <a:pt x="1945" y="799"/>
                    </a:cubicBezTo>
                    <a:cubicBezTo>
                      <a:pt x="1974" y="802"/>
                      <a:pt x="2005" y="797"/>
                      <a:pt x="2032" y="809"/>
                    </a:cubicBezTo>
                    <a:cubicBezTo>
                      <a:pt x="2052" y="818"/>
                      <a:pt x="2041" y="866"/>
                      <a:pt x="2032" y="875"/>
                    </a:cubicBezTo>
                    <a:cubicBezTo>
                      <a:pt x="2024" y="883"/>
                      <a:pt x="2010" y="882"/>
                      <a:pt x="1999" y="886"/>
                    </a:cubicBezTo>
                    <a:cubicBezTo>
                      <a:pt x="1962" y="941"/>
                      <a:pt x="1902" y="958"/>
                      <a:pt x="1847" y="995"/>
                    </a:cubicBezTo>
                    <a:cubicBezTo>
                      <a:pt x="1836" y="1002"/>
                      <a:pt x="1825" y="1010"/>
                      <a:pt x="1814" y="1017"/>
                    </a:cubicBezTo>
                    <a:cubicBezTo>
                      <a:pt x="1803" y="1024"/>
                      <a:pt x="1781" y="1039"/>
                      <a:pt x="1781" y="1039"/>
                    </a:cubicBezTo>
                    <a:cubicBezTo>
                      <a:pt x="1774" y="1050"/>
                      <a:pt x="1768" y="1062"/>
                      <a:pt x="1759" y="1071"/>
                    </a:cubicBezTo>
                    <a:cubicBezTo>
                      <a:pt x="1750" y="1080"/>
                      <a:pt x="1735" y="1083"/>
                      <a:pt x="1727" y="1093"/>
                    </a:cubicBezTo>
                    <a:cubicBezTo>
                      <a:pt x="1720" y="1102"/>
                      <a:pt x="1721" y="1116"/>
                      <a:pt x="1716" y="1126"/>
                    </a:cubicBezTo>
                    <a:cubicBezTo>
                      <a:pt x="1687" y="1183"/>
                      <a:pt x="1661" y="1242"/>
                      <a:pt x="1607" y="1279"/>
                    </a:cubicBezTo>
                    <a:cubicBezTo>
                      <a:pt x="1589" y="1306"/>
                      <a:pt x="1561" y="1347"/>
                      <a:pt x="1541" y="1377"/>
                    </a:cubicBezTo>
                    <a:cubicBezTo>
                      <a:pt x="1534" y="1388"/>
                      <a:pt x="1519" y="1409"/>
                      <a:pt x="1519" y="1409"/>
                    </a:cubicBezTo>
                    <a:cubicBezTo>
                      <a:pt x="1480" y="1526"/>
                      <a:pt x="1541" y="1352"/>
                      <a:pt x="1487" y="1475"/>
                    </a:cubicBezTo>
                    <a:cubicBezTo>
                      <a:pt x="1454" y="1549"/>
                      <a:pt x="1451" y="1613"/>
                      <a:pt x="1377" y="1660"/>
                    </a:cubicBezTo>
                    <a:cubicBezTo>
                      <a:pt x="1358" y="1723"/>
                      <a:pt x="1383" y="1666"/>
                      <a:pt x="1334" y="1715"/>
                    </a:cubicBezTo>
                    <a:cubicBezTo>
                      <a:pt x="1325" y="1724"/>
                      <a:pt x="1323" y="1741"/>
                      <a:pt x="1312" y="1748"/>
                    </a:cubicBezTo>
                    <a:cubicBezTo>
                      <a:pt x="1293" y="1760"/>
                      <a:pt x="1247" y="1769"/>
                      <a:pt x="1247" y="1769"/>
                    </a:cubicBezTo>
                    <a:cubicBezTo>
                      <a:pt x="1236" y="1766"/>
                      <a:pt x="1222" y="1767"/>
                      <a:pt x="1214" y="1759"/>
                    </a:cubicBezTo>
                    <a:cubicBezTo>
                      <a:pt x="1206" y="1751"/>
                      <a:pt x="1204" y="1738"/>
                      <a:pt x="1203" y="1726"/>
                    </a:cubicBezTo>
                    <a:cubicBezTo>
                      <a:pt x="1196" y="1624"/>
                      <a:pt x="1201" y="1522"/>
                      <a:pt x="1192" y="1420"/>
                    </a:cubicBezTo>
                    <a:cubicBezTo>
                      <a:pt x="1186" y="1353"/>
                      <a:pt x="1142" y="1280"/>
                      <a:pt x="1127" y="1213"/>
                    </a:cubicBezTo>
                    <a:cubicBezTo>
                      <a:pt x="1142" y="1064"/>
                      <a:pt x="1165" y="915"/>
                      <a:pt x="1181" y="766"/>
                    </a:cubicBezTo>
                    <a:cubicBezTo>
                      <a:pt x="1203" y="553"/>
                      <a:pt x="1183" y="629"/>
                      <a:pt x="1225" y="504"/>
                    </a:cubicBezTo>
                    <a:cubicBezTo>
                      <a:pt x="1233" y="479"/>
                      <a:pt x="1290" y="460"/>
                      <a:pt x="1290" y="460"/>
                    </a:cubicBezTo>
                    <a:cubicBezTo>
                      <a:pt x="1243" y="444"/>
                      <a:pt x="1239" y="465"/>
                      <a:pt x="1192" y="449"/>
                    </a:cubicBezTo>
                    <a:cubicBezTo>
                      <a:pt x="1156" y="308"/>
                      <a:pt x="1234" y="147"/>
                      <a:pt x="1279" y="13"/>
                    </a:cubicBezTo>
                    <a:cubicBezTo>
                      <a:pt x="1283" y="0"/>
                      <a:pt x="1264" y="35"/>
                      <a:pt x="1257" y="46"/>
                    </a:cubicBezTo>
                    <a:cubicBezTo>
                      <a:pt x="1242" y="96"/>
                      <a:pt x="1210" y="134"/>
                      <a:pt x="1181" y="177"/>
                    </a:cubicBezTo>
                    <a:cubicBezTo>
                      <a:pt x="1174" y="188"/>
                      <a:pt x="1166" y="198"/>
                      <a:pt x="1159" y="209"/>
                    </a:cubicBezTo>
                    <a:cubicBezTo>
                      <a:pt x="1152" y="220"/>
                      <a:pt x="1137" y="242"/>
                      <a:pt x="1137" y="242"/>
                    </a:cubicBezTo>
                    <a:cubicBezTo>
                      <a:pt x="1123" y="289"/>
                      <a:pt x="1099" y="326"/>
                      <a:pt x="1083" y="373"/>
                    </a:cubicBezTo>
                    <a:cubicBezTo>
                      <a:pt x="1079" y="384"/>
                      <a:pt x="1076" y="395"/>
                      <a:pt x="1072" y="406"/>
                    </a:cubicBezTo>
                    <a:cubicBezTo>
                      <a:pt x="1068" y="417"/>
                      <a:pt x="1061" y="439"/>
                      <a:pt x="1061" y="439"/>
                    </a:cubicBezTo>
                    <a:cubicBezTo>
                      <a:pt x="1052" y="323"/>
                      <a:pt x="1042" y="150"/>
                      <a:pt x="930" y="79"/>
                    </a:cubicBezTo>
                    <a:cubicBezTo>
                      <a:pt x="926" y="66"/>
                      <a:pt x="917" y="16"/>
                      <a:pt x="887" y="24"/>
                    </a:cubicBezTo>
                    <a:cubicBezTo>
                      <a:pt x="876" y="27"/>
                      <a:pt x="880" y="46"/>
                      <a:pt x="876" y="57"/>
                    </a:cubicBezTo>
                    <a:cubicBezTo>
                      <a:pt x="880" y="68"/>
                      <a:pt x="882" y="79"/>
                      <a:pt x="887" y="89"/>
                    </a:cubicBezTo>
                    <a:cubicBezTo>
                      <a:pt x="893" y="101"/>
                      <a:pt x="903" y="110"/>
                      <a:pt x="908" y="122"/>
                    </a:cubicBezTo>
                    <a:cubicBezTo>
                      <a:pt x="932" y="177"/>
                      <a:pt x="926" y="181"/>
                      <a:pt x="941" y="231"/>
                    </a:cubicBezTo>
                    <a:cubicBezTo>
                      <a:pt x="964" y="308"/>
                      <a:pt x="993" y="383"/>
                      <a:pt x="1017" y="460"/>
                    </a:cubicBezTo>
                    <a:cubicBezTo>
                      <a:pt x="1018" y="463"/>
                      <a:pt x="945" y="440"/>
                      <a:pt x="941" y="439"/>
                    </a:cubicBezTo>
                    <a:cubicBezTo>
                      <a:pt x="930" y="442"/>
                      <a:pt x="908" y="438"/>
                      <a:pt x="908" y="449"/>
                    </a:cubicBezTo>
                    <a:cubicBezTo>
                      <a:pt x="908" y="462"/>
                      <a:pt x="932" y="461"/>
                      <a:pt x="941" y="471"/>
                    </a:cubicBezTo>
                    <a:cubicBezTo>
                      <a:pt x="980" y="515"/>
                      <a:pt x="1020" y="578"/>
                      <a:pt x="1039" y="635"/>
                    </a:cubicBezTo>
                    <a:cubicBezTo>
                      <a:pt x="1029" y="701"/>
                      <a:pt x="1016" y="765"/>
                      <a:pt x="1007" y="831"/>
                    </a:cubicBezTo>
                    <a:cubicBezTo>
                      <a:pt x="1010" y="955"/>
                      <a:pt x="1011" y="1078"/>
                      <a:pt x="1017" y="1202"/>
                    </a:cubicBezTo>
                    <a:cubicBezTo>
                      <a:pt x="1018" y="1216"/>
                      <a:pt x="1034" y="1283"/>
                      <a:pt x="1039" y="1300"/>
                    </a:cubicBezTo>
                    <a:cubicBezTo>
                      <a:pt x="1046" y="1322"/>
                      <a:pt x="1054" y="1344"/>
                      <a:pt x="1061" y="1366"/>
                    </a:cubicBezTo>
                    <a:cubicBezTo>
                      <a:pt x="1065" y="1377"/>
                      <a:pt x="1072" y="1399"/>
                      <a:pt x="1072" y="1399"/>
                    </a:cubicBezTo>
                    <a:cubicBezTo>
                      <a:pt x="1064" y="1606"/>
                      <a:pt x="1135" y="1656"/>
                      <a:pt x="996" y="1704"/>
                    </a:cubicBezTo>
                    <a:cubicBezTo>
                      <a:pt x="956" y="1696"/>
                      <a:pt x="902" y="1691"/>
                      <a:pt x="865" y="1671"/>
                    </a:cubicBezTo>
                    <a:cubicBezTo>
                      <a:pt x="842" y="1658"/>
                      <a:pt x="799" y="1628"/>
                      <a:pt x="799" y="1628"/>
                    </a:cubicBezTo>
                    <a:cubicBezTo>
                      <a:pt x="795" y="1621"/>
                      <a:pt x="727" y="1507"/>
                      <a:pt x="712" y="1497"/>
                    </a:cubicBezTo>
                    <a:cubicBezTo>
                      <a:pt x="690" y="1482"/>
                      <a:pt x="672" y="1461"/>
                      <a:pt x="647" y="1453"/>
                    </a:cubicBezTo>
                    <a:cubicBezTo>
                      <a:pt x="636" y="1449"/>
                      <a:pt x="624" y="1447"/>
                      <a:pt x="614" y="1442"/>
                    </a:cubicBezTo>
                    <a:cubicBezTo>
                      <a:pt x="592" y="1431"/>
                      <a:pt x="570" y="1421"/>
                      <a:pt x="548" y="1409"/>
                    </a:cubicBezTo>
                    <a:cubicBezTo>
                      <a:pt x="525" y="1396"/>
                      <a:pt x="483" y="1366"/>
                      <a:pt x="483" y="1366"/>
                    </a:cubicBezTo>
                    <a:cubicBezTo>
                      <a:pt x="476" y="1355"/>
                      <a:pt x="469" y="1343"/>
                      <a:pt x="461" y="1333"/>
                    </a:cubicBezTo>
                    <a:cubicBezTo>
                      <a:pt x="451" y="1321"/>
                      <a:pt x="437" y="1313"/>
                      <a:pt x="428" y="1300"/>
                    </a:cubicBezTo>
                    <a:cubicBezTo>
                      <a:pt x="422" y="1291"/>
                      <a:pt x="422" y="1278"/>
                      <a:pt x="417" y="1268"/>
                    </a:cubicBezTo>
                    <a:cubicBezTo>
                      <a:pt x="386" y="1211"/>
                      <a:pt x="344" y="1159"/>
                      <a:pt x="308" y="1104"/>
                    </a:cubicBezTo>
                    <a:cubicBezTo>
                      <a:pt x="276" y="1054"/>
                      <a:pt x="289" y="1079"/>
                      <a:pt x="265" y="1006"/>
                    </a:cubicBezTo>
                    <a:cubicBezTo>
                      <a:pt x="261" y="995"/>
                      <a:pt x="254" y="973"/>
                      <a:pt x="254" y="973"/>
                    </a:cubicBezTo>
                    <a:cubicBezTo>
                      <a:pt x="265" y="884"/>
                      <a:pt x="249" y="852"/>
                      <a:pt x="341" y="875"/>
                    </a:cubicBezTo>
                    <a:cubicBezTo>
                      <a:pt x="352" y="882"/>
                      <a:pt x="365" y="888"/>
                      <a:pt x="374" y="897"/>
                    </a:cubicBezTo>
                    <a:cubicBezTo>
                      <a:pt x="383" y="906"/>
                      <a:pt x="396" y="942"/>
                      <a:pt x="396" y="929"/>
                    </a:cubicBezTo>
                    <a:cubicBezTo>
                      <a:pt x="396" y="906"/>
                      <a:pt x="381" y="886"/>
                      <a:pt x="374" y="864"/>
                    </a:cubicBezTo>
                    <a:cubicBezTo>
                      <a:pt x="356" y="810"/>
                      <a:pt x="357" y="775"/>
                      <a:pt x="297" y="755"/>
                    </a:cubicBezTo>
                    <a:cubicBezTo>
                      <a:pt x="275" y="740"/>
                      <a:pt x="254" y="726"/>
                      <a:pt x="232" y="711"/>
                    </a:cubicBezTo>
                    <a:cubicBezTo>
                      <a:pt x="221" y="704"/>
                      <a:pt x="199" y="689"/>
                      <a:pt x="199" y="689"/>
                    </a:cubicBezTo>
                    <a:cubicBezTo>
                      <a:pt x="171" y="607"/>
                      <a:pt x="212" y="707"/>
                      <a:pt x="156" y="635"/>
                    </a:cubicBezTo>
                    <a:cubicBezTo>
                      <a:pt x="149" y="626"/>
                      <a:pt x="150" y="612"/>
                      <a:pt x="145" y="602"/>
                    </a:cubicBezTo>
                    <a:cubicBezTo>
                      <a:pt x="139" y="590"/>
                      <a:pt x="128" y="581"/>
                      <a:pt x="123" y="569"/>
                    </a:cubicBezTo>
                    <a:cubicBezTo>
                      <a:pt x="114" y="548"/>
                      <a:pt x="101" y="504"/>
                      <a:pt x="101" y="504"/>
                    </a:cubicBezTo>
                    <a:cubicBezTo>
                      <a:pt x="97" y="460"/>
                      <a:pt x="100" y="416"/>
                      <a:pt x="90" y="373"/>
                    </a:cubicBezTo>
                    <a:cubicBezTo>
                      <a:pt x="87" y="362"/>
                      <a:pt x="86" y="397"/>
                      <a:pt x="79" y="406"/>
                    </a:cubicBezTo>
                    <a:cubicBezTo>
                      <a:pt x="52" y="440"/>
                      <a:pt x="52" y="433"/>
                      <a:pt x="36" y="41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1211" name="Freeform 8"/>
              <p:cNvSpPr>
                <a:spLocks/>
              </p:cNvSpPr>
              <p:nvPr/>
            </p:nvSpPr>
            <p:spPr bwMode="auto">
              <a:xfrm>
                <a:off x="1909" y="1211"/>
                <a:ext cx="469" cy="844"/>
              </a:xfrm>
              <a:custGeom>
                <a:avLst/>
                <a:gdLst>
                  <a:gd name="T0" fmla="*/ 0 w 469"/>
                  <a:gd name="T1" fmla="*/ 174 h 844"/>
                  <a:gd name="T2" fmla="*/ 98 w 469"/>
                  <a:gd name="T3" fmla="*/ 207 h 844"/>
                  <a:gd name="T4" fmla="*/ 164 w 469"/>
                  <a:gd name="T5" fmla="*/ 251 h 844"/>
                  <a:gd name="T6" fmla="*/ 196 w 469"/>
                  <a:gd name="T7" fmla="*/ 273 h 844"/>
                  <a:gd name="T8" fmla="*/ 207 w 469"/>
                  <a:gd name="T9" fmla="*/ 305 h 844"/>
                  <a:gd name="T10" fmla="*/ 229 w 469"/>
                  <a:gd name="T11" fmla="*/ 338 h 844"/>
                  <a:gd name="T12" fmla="*/ 251 w 469"/>
                  <a:gd name="T13" fmla="*/ 404 h 844"/>
                  <a:gd name="T14" fmla="*/ 164 w 469"/>
                  <a:gd name="T15" fmla="*/ 709 h 844"/>
                  <a:gd name="T16" fmla="*/ 109 w 469"/>
                  <a:gd name="T17" fmla="*/ 796 h 844"/>
                  <a:gd name="T18" fmla="*/ 120 w 469"/>
                  <a:gd name="T19" fmla="*/ 829 h 844"/>
                  <a:gd name="T20" fmla="*/ 175 w 469"/>
                  <a:gd name="T21" fmla="*/ 785 h 844"/>
                  <a:gd name="T22" fmla="*/ 240 w 469"/>
                  <a:gd name="T23" fmla="*/ 753 h 844"/>
                  <a:gd name="T24" fmla="*/ 262 w 469"/>
                  <a:gd name="T25" fmla="*/ 720 h 844"/>
                  <a:gd name="T26" fmla="*/ 295 w 469"/>
                  <a:gd name="T27" fmla="*/ 698 h 844"/>
                  <a:gd name="T28" fmla="*/ 306 w 469"/>
                  <a:gd name="T29" fmla="*/ 665 h 844"/>
                  <a:gd name="T30" fmla="*/ 327 w 469"/>
                  <a:gd name="T31" fmla="*/ 633 h 844"/>
                  <a:gd name="T32" fmla="*/ 382 w 469"/>
                  <a:gd name="T33" fmla="*/ 502 h 844"/>
                  <a:gd name="T34" fmla="*/ 426 w 469"/>
                  <a:gd name="T35" fmla="*/ 513 h 844"/>
                  <a:gd name="T36" fmla="*/ 458 w 469"/>
                  <a:gd name="T37" fmla="*/ 534 h 844"/>
                  <a:gd name="T38" fmla="*/ 469 w 469"/>
                  <a:gd name="T39" fmla="*/ 502 h 844"/>
                  <a:gd name="T40" fmla="*/ 415 w 469"/>
                  <a:gd name="T41" fmla="*/ 371 h 844"/>
                  <a:gd name="T42" fmla="*/ 404 w 469"/>
                  <a:gd name="T43" fmla="*/ 338 h 844"/>
                  <a:gd name="T44" fmla="*/ 393 w 469"/>
                  <a:gd name="T45" fmla="*/ 305 h 844"/>
                  <a:gd name="T46" fmla="*/ 382 w 469"/>
                  <a:gd name="T47" fmla="*/ 11 h 844"/>
                  <a:gd name="T48" fmla="*/ 349 w 469"/>
                  <a:gd name="T49" fmla="*/ 22 h 844"/>
                  <a:gd name="T50" fmla="*/ 338 w 469"/>
                  <a:gd name="T51" fmla="*/ 65 h 844"/>
                  <a:gd name="T52" fmla="*/ 327 w 469"/>
                  <a:gd name="T53" fmla="*/ 240 h 844"/>
                  <a:gd name="T54" fmla="*/ 316 w 469"/>
                  <a:gd name="T55" fmla="*/ 371 h 844"/>
                  <a:gd name="T56" fmla="*/ 295 w 469"/>
                  <a:gd name="T57" fmla="*/ 305 h 844"/>
                  <a:gd name="T58" fmla="*/ 262 w 469"/>
                  <a:gd name="T59" fmla="*/ 284 h 844"/>
                  <a:gd name="T60" fmla="*/ 251 w 469"/>
                  <a:gd name="T61" fmla="*/ 251 h 844"/>
                  <a:gd name="T62" fmla="*/ 218 w 469"/>
                  <a:gd name="T63" fmla="*/ 240 h 844"/>
                  <a:gd name="T64" fmla="*/ 66 w 469"/>
                  <a:gd name="T65" fmla="*/ 185 h 8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9"/>
                  <a:gd name="T100" fmla="*/ 0 h 844"/>
                  <a:gd name="T101" fmla="*/ 469 w 469"/>
                  <a:gd name="T102" fmla="*/ 844 h 8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9" h="844">
                    <a:moveTo>
                      <a:pt x="0" y="174"/>
                    </a:moveTo>
                    <a:cubicBezTo>
                      <a:pt x="77" y="200"/>
                      <a:pt x="44" y="188"/>
                      <a:pt x="98" y="207"/>
                    </a:cubicBezTo>
                    <a:cubicBezTo>
                      <a:pt x="123" y="216"/>
                      <a:pt x="142" y="236"/>
                      <a:pt x="164" y="251"/>
                    </a:cubicBezTo>
                    <a:cubicBezTo>
                      <a:pt x="175" y="258"/>
                      <a:pt x="196" y="273"/>
                      <a:pt x="196" y="273"/>
                    </a:cubicBezTo>
                    <a:cubicBezTo>
                      <a:pt x="200" y="284"/>
                      <a:pt x="202" y="295"/>
                      <a:pt x="207" y="305"/>
                    </a:cubicBezTo>
                    <a:cubicBezTo>
                      <a:pt x="213" y="317"/>
                      <a:pt x="224" y="326"/>
                      <a:pt x="229" y="338"/>
                    </a:cubicBezTo>
                    <a:cubicBezTo>
                      <a:pt x="238" y="359"/>
                      <a:pt x="251" y="404"/>
                      <a:pt x="251" y="404"/>
                    </a:cubicBezTo>
                    <a:cubicBezTo>
                      <a:pt x="264" y="509"/>
                      <a:pt x="260" y="643"/>
                      <a:pt x="164" y="709"/>
                    </a:cubicBezTo>
                    <a:cubicBezTo>
                      <a:pt x="146" y="764"/>
                      <a:pt x="127" y="742"/>
                      <a:pt x="109" y="796"/>
                    </a:cubicBezTo>
                    <a:cubicBezTo>
                      <a:pt x="113" y="807"/>
                      <a:pt x="110" y="824"/>
                      <a:pt x="120" y="829"/>
                    </a:cubicBezTo>
                    <a:cubicBezTo>
                      <a:pt x="150" y="844"/>
                      <a:pt x="165" y="793"/>
                      <a:pt x="175" y="785"/>
                    </a:cubicBezTo>
                    <a:cubicBezTo>
                      <a:pt x="194" y="770"/>
                      <a:pt x="220" y="766"/>
                      <a:pt x="240" y="753"/>
                    </a:cubicBezTo>
                    <a:cubicBezTo>
                      <a:pt x="247" y="742"/>
                      <a:pt x="253" y="729"/>
                      <a:pt x="262" y="720"/>
                    </a:cubicBezTo>
                    <a:cubicBezTo>
                      <a:pt x="271" y="711"/>
                      <a:pt x="287" y="708"/>
                      <a:pt x="295" y="698"/>
                    </a:cubicBezTo>
                    <a:cubicBezTo>
                      <a:pt x="302" y="689"/>
                      <a:pt x="301" y="675"/>
                      <a:pt x="306" y="665"/>
                    </a:cubicBezTo>
                    <a:cubicBezTo>
                      <a:pt x="312" y="654"/>
                      <a:pt x="322" y="645"/>
                      <a:pt x="327" y="633"/>
                    </a:cubicBezTo>
                    <a:cubicBezTo>
                      <a:pt x="349" y="582"/>
                      <a:pt x="352" y="546"/>
                      <a:pt x="382" y="502"/>
                    </a:cubicBezTo>
                    <a:cubicBezTo>
                      <a:pt x="397" y="506"/>
                      <a:pt x="412" y="507"/>
                      <a:pt x="426" y="513"/>
                    </a:cubicBezTo>
                    <a:cubicBezTo>
                      <a:pt x="438" y="518"/>
                      <a:pt x="446" y="537"/>
                      <a:pt x="458" y="534"/>
                    </a:cubicBezTo>
                    <a:cubicBezTo>
                      <a:pt x="469" y="531"/>
                      <a:pt x="465" y="513"/>
                      <a:pt x="469" y="502"/>
                    </a:cubicBezTo>
                    <a:cubicBezTo>
                      <a:pt x="453" y="455"/>
                      <a:pt x="431" y="419"/>
                      <a:pt x="415" y="371"/>
                    </a:cubicBezTo>
                    <a:cubicBezTo>
                      <a:pt x="411" y="360"/>
                      <a:pt x="408" y="349"/>
                      <a:pt x="404" y="338"/>
                    </a:cubicBezTo>
                    <a:cubicBezTo>
                      <a:pt x="400" y="327"/>
                      <a:pt x="393" y="305"/>
                      <a:pt x="393" y="305"/>
                    </a:cubicBezTo>
                    <a:cubicBezTo>
                      <a:pt x="389" y="207"/>
                      <a:pt x="397" y="108"/>
                      <a:pt x="382" y="11"/>
                    </a:cubicBezTo>
                    <a:cubicBezTo>
                      <a:pt x="380" y="0"/>
                      <a:pt x="356" y="13"/>
                      <a:pt x="349" y="22"/>
                    </a:cubicBezTo>
                    <a:cubicBezTo>
                      <a:pt x="340" y="33"/>
                      <a:pt x="342" y="51"/>
                      <a:pt x="338" y="65"/>
                    </a:cubicBezTo>
                    <a:cubicBezTo>
                      <a:pt x="334" y="123"/>
                      <a:pt x="331" y="182"/>
                      <a:pt x="327" y="240"/>
                    </a:cubicBezTo>
                    <a:cubicBezTo>
                      <a:pt x="324" y="284"/>
                      <a:pt x="335" y="332"/>
                      <a:pt x="316" y="371"/>
                    </a:cubicBezTo>
                    <a:cubicBezTo>
                      <a:pt x="306" y="392"/>
                      <a:pt x="302" y="327"/>
                      <a:pt x="295" y="305"/>
                    </a:cubicBezTo>
                    <a:cubicBezTo>
                      <a:pt x="291" y="293"/>
                      <a:pt x="273" y="291"/>
                      <a:pt x="262" y="284"/>
                    </a:cubicBezTo>
                    <a:cubicBezTo>
                      <a:pt x="258" y="273"/>
                      <a:pt x="259" y="259"/>
                      <a:pt x="251" y="251"/>
                    </a:cubicBezTo>
                    <a:cubicBezTo>
                      <a:pt x="243" y="243"/>
                      <a:pt x="228" y="245"/>
                      <a:pt x="218" y="240"/>
                    </a:cubicBezTo>
                    <a:cubicBezTo>
                      <a:pt x="170" y="216"/>
                      <a:pt x="122" y="185"/>
                      <a:pt x="66" y="185"/>
                    </a:cubicBez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1212" name="Freeform 9"/>
              <p:cNvSpPr>
                <a:spLocks/>
              </p:cNvSpPr>
              <p:nvPr/>
            </p:nvSpPr>
            <p:spPr bwMode="auto">
              <a:xfrm>
                <a:off x="2924" y="1153"/>
                <a:ext cx="414" cy="814"/>
              </a:xfrm>
              <a:custGeom>
                <a:avLst/>
                <a:gdLst>
                  <a:gd name="T0" fmla="*/ 414 w 414"/>
                  <a:gd name="T1" fmla="*/ 47 h 814"/>
                  <a:gd name="T2" fmla="*/ 251 w 414"/>
                  <a:gd name="T3" fmla="*/ 112 h 814"/>
                  <a:gd name="T4" fmla="*/ 218 w 414"/>
                  <a:gd name="T5" fmla="*/ 178 h 814"/>
                  <a:gd name="T6" fmla="*/ 196 w 414"/>
                  <a:gd name="T7" fmla="*/ 243 h 814"/>
                  <a:gd name="T8" fmla="*/ 283 w 414"/>
                  <a:gd name="T9" fmla="*/ 647 h 814"/>
                  <a:gd name="T10" fmla="*/ 305 w 414"/>
                  <a:gd name="T11" fmla="*/ 680 h 814"/>
                  <a:gd name="T12" fmla="*/ 316 w 414"/>
                  <a:gd name="T13" fmla="*/ 712 h 814"/>
                  <a:gd name="T14" fmla="*/ 360 w 414"/>
                  <a:gd name="T15" fmla="*/ 778 h 814"/>
                  <a:gd name="T16" fmla="*/ 316 w 414"/>
                  <a:gd name="T17" fmla="*/ 723 h 814"/>
                  <a:gd name="T18" fmla="*/ 349 w 414"/>
                  <a:gd name="T19" fmla="*/ 745 h 814"/>
                  <a:gd name="T20" fmla="*/ 360 w 414"/>
                  <a:gd name="T21" fmla="*/ 778 h 814"/>
                  <a:gd name="T22" fmla="*/ 381 w 414"/>
                  <a:gd name="T23" fmla="*/ 811 h 814"/>
                  <a:gd name="T24" fmla="*/ 316 w 414"/>
                  <a:gd name="T25" fmla="*/ 767 h 814"/>
                  <a:gd name="T26" fmla="*/ 283 w 414"/>
                  <a:gd name="T27" fmla="*/ 745 h 814"/>
                  <a:gd name="T28" fmla="*/ 218 w 414"/>
                  <a:gd name="T29" fmla="*/ 669 h 814"/>
                  <a:gd name="T30" fmla="*/ 174 w 414"/>
                  <a:gd name="T31" fmla="*/ 603 h 814"/>
                  <a:gd name="T32" fmla="*/ 131 w 414"/>
                  <a:gd name="T33" fmla="*/ 472 h 814"/>
                  <a:gd name="T34" fmla="*/ 120 w 414"/>
                  <a:gd name="T35" fmla="*/ 440 h 814"/>
                  <a:gd name="T36" fmla="*/ 87 w 414"/>
                  <a:gd name="T37" fmla="*/ 429 h 814"/>
                  <a:gd name="T38" fmla="*/ 11 w 414"/>
                  <a:gd name="T39" fmla="*/ 440 h 814"/>
                  <a:gd name="T40" fmla="*/ 43 w 414"/>
                  <a:gd name="T41" fmla="*/ 429 h 814"/>
                  <a:gd name="T42" fmla="*/ 65 w 414"/>
                  <a:gd name="T43" fmla="*/ 396 h 814"/>
                  <a:gd name="T44" fmla="*/ 98 w 414"/>
                  <a:gd name="T45" fmla="*/ 298 h 814"/>
                  <a:gd name="T46" fmla="*/ 109 w 414"/>
                  <a:gd name="T47" fmla="*/ 265 h 814"/>
                  <a:gd name="T48" fmla="*/ 98 w 414"/>
                  <a:gd name="T49" fmla="*/ 145 h 814"/>
                  <a:gd name="T50" fmla="*/ 87 w 414"/>
                  <a:gd name="T51" fmla="*/ 112 h 814"/>
                  <a:gd name="T52" fmla="*/ 54 w 414"/>
                  <a:gd name="T53" fmla="*/ 80 h 814"/>
                  <a:gd name="T54" fmla="*/ 87 w 414"/>
                  <a:gd name="T55" fmla="*/ 91 h 814"/>
                  <a:gd name="T56" fmla="*/ 120 w 414"/>
                  <a:gd name="T57" fmla="*/ 112 h 814"/>
                  <a:gd name="T58" fmla="*/ 414 w 414"/>
                  <a:gd name="T59" fmla="*/ 47 h 81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14"/>
                  <a:gd name="T91" fmla="*/ 0 h 814"/>
                  <a:gd name="T92" fmla="*/ 414 w 414"/>
                  <a:gd name="T93" fmla="*/ 814 h 81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14" h="814">
                    <a:moveTo>
                      <a:pt x="414" y="47"/>
                    </a:moveTo>
                    <a:cubicBezTo>
                      <a:pt x="357" y="66"/>
                      <a:pt x="301" y="79"/>
                      <a:pt x="251" y="112"/>
                    </a:cubicBezTo>
                    <a:cubicBezTo>
                      <a:pt x="212" y="228"/>
                      <a:pt x="273" y="55"/>
                      <a:pt x="218" y="178"/>
                    </a:cubicBezTo>
                    <a:cubicBezTo>
                      <a:pt x="209" y="199"/>
                      <a:pt x="196" y="243"/>
                      <a:pt x="196" y="243"/>
                    </a:cubicBezTo>
                    <a:cubicBezTo>
                      <a:pt x="200" y="331"/>
                      <a:pt x="175" y="573"/>
                      <a:pt x="283" y="647"/>
                    </a:cubicBezTo>
                    <a:cubicBezTo>
                      <a:pt x="290" y="658"/>
                      <a:pt x="299" y="668"/>
                      <a:pt x="305" y="680"/>
                    </a:cubicBezTo>
                    <a:cubicBezTo>
                      <a:pt x="310" y="690"/>
                      <a:pt x="310" y="702"/>
                      <a:pt x="316" y="712"/>
                    </a:cubicBezTo>
                    <a:cubicBezTo>
                      <a:pt x="329" y="735"/>
                      <a:pt x="368" y="803"/>
                      <a:pt x="360" y="778"/>
                    </a:cubicBezTo>
                    <a:cubicBezTo>
                      <a:pt x="345" y="732"/>
                      <a:pt x="359" y="751"/>
                      <a:pt x="316" y="723"/>
                    </a:cubicBezTo>
                    <a:cubicBezTo>
                      <a:pt x="316" y="723"/>
                      <a:pt x="338" y="738"/>
                      <a:pt x="349" y="745"/>
                    </a:cubicBezTo>
                    <a:cubicBezTo>
                      <a:pt x="353" y="756"/>
                      <a:pt x="355" y="768"/>
                      <a:pt x="360" y="778"/>
                    </a:cubicBezTo>
                    <a:cubicBezTo>
                      <a:pt x="366" y="790"/>
                      <a:pt x="394" y="814"/>
                      <a:pt x="381" y="811"/>
                    </a:cubicBezTo>
                    <a:cubicBezTo>
                      <a:pt x="356" y="805"/>
                      <a:pt x="338" y="782"/>
                      <a:pt x="316" y="767"/>
                    </a:cubicBezTo>
                    <a:cubicBezTo>
                      <a:pt x="305" y="760"/>
                      <a:pt x="283" y="745"/>
                      <a:pt x="283" y="745"/>
                    </a:cubicBezTo>
                    <a:cubicBezTo>
                      <a:pt x="269" y="702"/>
                      <a:pt x="262" y="684"/>
                      <a:pt x="218" y="669"/>
                    </a:cubicBezTo>
                    <a:cubicBezTo>
                      <a:pt x="203" y="647"/>
                      <a:pt x="182" y="628"/>
                      <a:pt x="174" y="603"/>
                    </a:cubicBezTo>
                    <a:cubicBezTo>
                      <a:pt x="159" y="560"/>
                      <a:pt x="146" y="515"/>
                      <a:pt x="131" y="472"/>
                    </a:cubicBezTo>
                    <a:cubicBezTo>
                      <a:pt x="127" y="461"/>
                      <a:pt x="128" y="448"/>
                      <a:pt x="120" y="440"/>
                    </a:cubicBezTo>
                    <a:cubicBezTo>
                      <a:pt x="112" y="432"/>
                      <a:pt x="98" y="433"/>
                      <a:pt x="87" y="429"/>
                    </a:cubicBezTo>
                    <a:cubicBezTo>
                      <a:pt x="62" y="433"/>
                      <a:pt x="37" y="440"/>
                      <a:pt x="11" y="440"/>
                    </a:cubicBezTo>
                    <a:cubicBezTo>
                      <a:pt x="0" y="440"/>
                      <a:pt x="34" y="436"/>
                      <a:pt x="43" y="429"/>
                    </a:cubicBezTo>
                    <a:cubicBezTo>
                      <a:pt x="53" y="421"/>
                      <a:pt x="60" y="408"/>
                      <a:pt x="65" y="396"/>
                    </a:cubicBezTo>
                    <a:cubicBezTo>
                      <a:pt x="67" y="393"/>
                      <a:pt x="92" y="316"/>
                      <a:pt x="98" y="298"/>
                    </a:cubicBezTo>
                    <a:cubicBezTo>
                      <a:pt x="102" y="287"/>
                      <a:pt x="109" y="265"/>
                      <a:pt x="109" y="265"/>
                    </a:cubicBezTo>
                    <a:cubicBezTo>
                      <a:pt x="105" y="225"/>
                      <a:pt x="104" y="185"/>
                      <a:pt x="98" y="145"/>
                    </a:cubicBezTo>
                    <a:cubicBezTo>
                      <a:pt x="96" y="134"/>
                      <a:pt x="93" y="122"/>
                      <a:pt x="87" y="112"/>
                    </a:cubicBezTo>
                    <a:cubicBezTo>
                      <a:pt x="24" y="0"/>
                      <a:pt x="40" y="39"/>
                      <a:pt x="54" y="80"/>
                    </a:cubicBezTo>
                    <a:cubicBezTo>
                      <a:pt x="58" y="91"/>
                      <a:pt x="77" y="86"/>
                      <a:pt x="87" y="91"/>
                    </a:cubicBezTo>
                    <a:cubicBezTo>
                      <a:pt x="99" y="97"/>
                      <a:pt x="109" y="105"/>
                      <a:pt x="120" y="112"/>
                    </a:cubicBezTo>
                    <a:cubicBezTo>
                      <a:pt x="222" y="102"/>
                      <a:pt x="314" y="69"/>
                      <a:pt x="414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1213" name="AutoShape 10"/>
              <p:cNvSpPr>
                <a:spLocks noChangeArrowheads="1"/>
              </p:cNvSpPr>
              <p:nvPr/>
            </p:nvSpPr>
            <p:spPr bwMode="auto">
              <a:xfrm rot="2774213">
                <a:off x="1400" y="1285"/>
                <a:ext cx="597" cy="192"/>
              </a:xfrm>
              <a:prstGeom prst="rightArrow">
                <a:avLst>
                  <a:gd name="adj1" fmla="val 50000"/>
                  <a:gd name="adj2" fmla="val 124994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51214" name="AutoShape 11"/>
              <p:cNvSpPr>
                <a:spLocks noChangeArrowheads="1"/>
              </p:cNvSpPr>
              <p:nvPr/>
            </p:nvSpPr>
            <p:spPr bwMode="auto">
              <a:xfrm rot="7311882">
                <a:off x="3271" y="1004"/>
                <a:ext cx="560" cy="176"/>
              </a:xfrm>
              <a:prstGeom prst="rightArrow">
                <a:avLst>
                  <a:gd name="adj1" fmla="val 50000"/>
                  <a:gd name="adj2" fmla="val 125004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  <p:sp>
          <p:nvSpPr>
            <p:cNvPr id="51205" name="Text Box 12"/>
            <p:cNvSpPr txBox="1">
              <a:spLocks noChangeArrowheads="1"/>
            </p:cNvSpPr>
            <p:nvPr/>
          </p:nvSpPr>
          <p:spPr bwMode="auto">
            <a:xfrm>
              <a:off x="189" y="278"/>
              <a:ext cx="1152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</a:rPr>
                <a:t>blood from the body</a:t>
              </a:r>
            </a:p>
          </p:txBody>
        </p:sp>
        <p:sp>
          <p:nvSpPr>
            <p:cNvPr id="51206" name="Text Box 13"/>
            <p:cNvSpPr txBox="1">
              <a:spLocks noChangeArrowheads="1"/>
            </p:cNvSpPr>
            <p:nvPr/>
          </p:nvSpPr>
          <p:spPr bwMode="auto">
            <a:xfrm>
              <a:off x="2493" y="38"/>
              <a:ext cx="960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3300"/>
                  </a:solidFill>
                </a:rPr>
                <a:t>blood from the lungs</a:t>
              </a:r>
            </a:p>
          </p:txBody>
        </p:sp>
        <p:sp>
          <p:nvSpPr>
            <p:cNvPr id="51207" name="Text Box 14"/>
            <p:cNvSpPr txBox="1">
              <a:spLocks noChangeArrowheads="1"/>
            </p:cNvSpPr>
            <p:nvPr/>
          </p:nvSpPr>
          <p:spPr bwMode="auto">
            <a:xfrm>
              <a:off x="2733" y="1190"/>
              <a:ext cx="2903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buSzPct val="145000"/>
                <a:tabLst>
                  <a:tab pos="88900" algn="l"/>
                </a:tabLst>
              </a:pPr>
              <a:r>
                <a:rPr lang="en-GB" sz="2800">
                  <a:solidFill>
                    <a:srgbClr val="006600"/>
                  </a:solidFill>
                  <a:latin typeface="Comic Sans MS" pitchFamily="66" charset="0"/>
                </a:rPr>
                <a:t>The heart beat begins when the heart muscles  </a:t>
              </a:r>
              <a:r>
                <a:rPr lang="en-GB" sz="2800" b="1">
                  <a:solidFill>
                    <a:srgbClr val="006600"/>
                  </a:solidFill>
                  <a:latin typeface="Comic Sans MS" pitchFamily="66" charset="0"/>
                </a:rPr>
                <a:t>relax</a:t>
              </a:r>
              <a:r>
                <a:rPr lang="en-GB" sz="2800">
                  <a:solidFill>
                    <a:srgbClr val="006600"/>
                  </a:solidFill>
                  <a:latin typeface="Comic Sans MS" pitchFamily="66" charset="0"/>
                </a:rPr>
                <a:t> and blood flows into the atria.</a:t>
              </a:r>
            </a:p>
          </p:txBody>
        </p:sp>
      </p:grpSp>
      <p:sp>
        <p:nvSpPr>
          <p:cNvPr id="51203" name="Text Box 15"/>
          <p:cNvSpPr txBox="1">
            <a:spLocks noChangeArrowheads="1"/>
          </p:cNvSpPr>
          <p:nvPr/>
        </p:nvSpPr>
        <p:spPr bwMode="auto">
          <a:xfrm>
            <a:off x="304800" y="990600"/>
            <a:ext cx="2808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u="sng">
                <a:solidFill>
                  <a:srgbClr val="006600"/>
                </a:solidFill>
                <a:latin typeface="Comic Sans MS" pitchFamily="66" charset="0"/>
              </a:rPr>
              <a:t>STEP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1752600"/>
            <a:ext cx="8451850" cy="2908300"/>
            <a:chOff x="100" y="2256"/>
            <a:chExt cx="5324" cy="1832"/>
          </a:xfrm>
        </p:grpSpPr>
        <p:grpSp>
          <p:nvGrpSpPr>
            <p:cNvPr id="53252" name="Group 3"/>
            <p:cNvGrpSpPr>
              <a:grpSpLocks/>
            </p:cNvGrpSpPr>
            <p:nvPr/>
          </p:nvGrpSpPr>
          <p:grpSpPr bwMode="auto">
            <a:xfrm>
              <a:off x="3408" y="2304"/>
              <a:ext cx="2016" cy="1680"/>
              <a:chOff x="672" y="2400"/>
              <a:chExt cx="2016" cy="1680"/>
            </a:xfrm>
          </p:grpSpPr>
          <p:grpSp>
            <p:nvGrpSpPr>
              <p:cNvPr id="53254" name="Group 4"/>
              <p:cNvGrpSpPr>
                <a:grpSpLocks/>
              </p:cNvGrpSpPr>
              <p:nvPr/>
            </p:nvGrpSpPr>
            <p:grpSpPr bwMode="auto">
              <a:xfrm>
                <a:off x="912" y="2400"/>
                <a:ext cx="1488" cy="1680"/>
                <a:chOff x="1728" y="721"/>
                <a:chExt cx="2112" cy="2399"/>
              </a:xfrm>
            </p:grpSpPr>
            <p:sp>
              <p:nvSpPr>
                <p:cNvPr id="53259" name="Freeform 5"/>
                <p:cNvSpPr>
                  <a:spLocks/>
                </p:cNvSpPr>
                <p:nvPr/>
              </p:nvSpPr>
              <p:spPr bwMode="auto">
                <a:xfrm>
                  <a:off x="2684" y="1178"/>
                  <a:ext cx="919" cy="1582"/>
                </a:xfrm>
                <a:custGeom>
                  <a:avLst/>
                  <a:gdLst>
                    <a:gd name="T0" fmla="*/ 54 w 919"/>
                    <a:gd name="T1" fmla="*/ 120 h 1582"/>
                    <a:gd name="T2" fmla="*/ 54 w 919"/>
                    <a:gd name="T3" fmla="*/ 262 h 1582"/>
                    <a:gd name="T4" fmla="*/ 0 w 919"/>
                    <a:gd name="T5" fmla="*/ 447 h 1582"/>
                    <a:gd name="T6" fmla="*/ 11 w 919"/>
                    <a:gd name="T7" fmla="*/ 851 h 1582"/>
                    <a:gd name="T8" fmla="*/ 32 w 919"/>
                    <a:gd name="T9" fmla="*/ 960 h 1582"/>
                    <a:gd name="T10" fmla="*/ 54 w 919"/>
                    <a:gd name="T11" fmla="*/ 1026 h 1582"/>
                    <a:gd name="T12" fmla="*/ 65 w 919"/>
                    <a:gd name="T13" fmla="*/ 1440 h 1582"/>
                    <a:gd name="T14" fmla="*/ 109 w 919"/>
                    <a:gd name="T15" fmla="*/ 1538 h 1582"/>
                    <a:gd name="T16" fmla="*/ 207 w 919"/>
                    <a:gd name="T17" fmla="*/ 1582 h 1582"/>
                    <a:gd name="T18" fmla="*/ 349 w 919"/>
                    <a:gd name="T19" fmla="*/ 1495 h 1582"/>
                    <a:gd name="T20" fmla="*/ 436 w 919"/>
                    <a:gd name="T21" fmla="*/ 1189 h 1582"/>
                    <a:gd name="T22" fmla="*/ 447 w 919"/>
                    <a:gd name="T23" fmla="*/ 1157 h 1582"/>
                    <a:gd name="T24" fmla="*/ 523 w 919"/>
                    <a:gd name="T25" fmla="*/ 1069 h 1582"/>
                    <a:gd name="T26" fmla="*/ 654 w 919"/>
                    <a:gd name="T27" fmla="*/ 818 h 1582"/>
                    <a:gd name="T28" fmla="*/ 676 w 919"/>
                    <a:gd name="T29" fmla="*/ 786 h 1582"/>
                    <a:gd name="T30" fmla="*/ 709 w 919"/>
                    <a:gd name="T31" fmla="*/ 764 h 1582"/>
                    <a:gd name="T32" fmla="*/ 785 w 919"/>
                    <a:gd name="T33" fmla="*/ 677 h 1582"/>
                    <a:gd name="T34" fmla="*/ 883 w 919"/>
                    <a:gd name="T35" fmla="*/ 557 h 1582"/>
                    <a:gd name="T36" fmla="*/ 916 w 919"/>
                    <a:gd name="T37" fmla="*/ 491 h 1582"/>
                    <a:gd name="T38" fmla="*/ 905 w 919"/>
                    <a:gd name="T39" fmla="*/ 393 h 1582"/>
                    <a:gd name="T40" fmla="*/ 807 w 919"/>
                    <a:gd name="T41" fmla="*/ 262 h 1582"/>
                    <a:gd name="T42" fmla="*/ 698 w 919"/>
                    <a:gd name="T43" fmla="*/ 251 h 1582"/>
                    <a:gd name="T44" fmla="*/ 665 w 919"/>
                    <a:gd name="T45" fmla="*/ 229 h 1582"/>
                    <a:gd name="T46" fmla="*/ 654 w 919"/>
                    <a:gd name="T47" fmla="*/ 197 h 1582"/>
                    <a:gd name="T48" fmla="*/ 600 w 919"/>
                    <a:gd name="T49" fmla="*/ 142 h 1582"/>
                    <a:gd name="T50" fmla="*/ 349 w 919"/>
                    <a:gd name="T51" fmla="*/ 0 h 1582"/>
                    <a:gd name="T52" fmla="*/ 163 w 919"/>
                    <a:gd name="T53" fmla="*/ 33 h 1582"/>
                    <a:gd name="T54" fmla="*/ 98 w 919"/>
                    <a:gd name="T55" fmla="*/ 55 h 1582"/>
                    <a:gd name="T56" fmla="*/ 54 w 919"/>
                    <a:gd name="T57" fmla="*/ 120 h 158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919"/>
                    <a:gd name="T88" fmla="*/ 0 h 1582"/>
                    <a:gd name="T89" fmla="*/ 919 w 919"/>
                    <a:gd name="T90" fmla="*/ 1582 h 1582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919" h="1582">
                      <a:moveTo>
                        <a:pt x="54" y="120"/>
                      </a:moveTo>
                      <a:cubicBezTo>
                        <a:pt x="24" y="209"/>
                        <a:pt x="65" y="73"/>
                        <a:pt x="54" y="262"/>
                      </a:cubicBezTo>
                      <a:cubicBezTo>
                        <a:pt x="51" y="322"/>
                        <a:pt x="19" y="390"/>
                        <a:pt x="0" y="447"/>
                      </a:cubicBezTo>
                      <a:cubicBezTo>
                        <a:pt x="4" y="582"/>
                        <a:pt x="5" y="716"/>
                        <a:pt x="11" y="851"/>
                      </a:cubicBezTo>
                      <a:cubicBezTo>
                        <a:pt x="13" y="888"/>
                        <a:pt x="23" y="924"/>
                        <a:pt x="32" y="960"/>
                      </a:cubicBezTo>
                      <a:cubicBezTo>
                        <a:pt x="38" y="982"/>
                        <a:pt x="54" y="1026"/>
                        <a:pt x="54" y="1026"/>
                      </a:cubicBezTo>
                      <a:cubicBezTo>
                        <a:pt x="45" y="1161"/>
                        <a:pt x="25" y="1308"/>
                        <a:pt x="65" y="1440"/>
                      </a:cubicBezTo>
                      <a:cubicBezTo>
                        <a:pt x="71" y="1461"/>
                        <a:pt x="85" y="1519"/>
                        <a:pt x="109" y="1538"/>
                      </a:cubicBezTo>
                      <a:cubicBezTo>
                        <a:pt x="132" y="1556"/>
                        <a:pt x="179" y="1573"/>
                        <a:pt x="207" y="1582"/>
                      </a:cubicBezTo>
                      <a:cubicBezTo>
                        <a:pt x="296" y="1569"/>
                        <a:pt x="319" y="1582"/>
                        <a:pt x="349" y="1495"/>
                      </a:cubicBezTo>
                      <a:cubicBezTo>
                        <a:pt x="360" y="1349"/>
                        <a:pt x="361" y="1301"/>
                        <a:pt x="436" y="1189"/>
                      </a:cubicBezTo>
                      <a:cubicBezTo>
                        <a:pt x="442" y="1180"/>
                        <a:pt x="441" y="1167"/>
                        <a:pt x="447" y="1157"/>
                      </a:cubicBezTo>
                      <a:cubicBezTo>
                        <a:pt x="485" y="1089"/>
                        <a:pt x="476" y="1102"/>
                        <a:pt x="523" y="1069"/>
                      </a:cubicBezTo>
                      <a:cubicBezTo>
                        <a:pt x="579" y="988"/>
                        <a:pt x="568" y="875"/>
                        <a:pt x="654" y="818"/>
                      </a:cubicBezTo>
                      <a:cubicBezTo>
                        <a:pt x="661" y="807"/>
                        <a:pt x="667" y="795"/>
                        <a:pt x="676" y="786"/>
                      </a:cubicBezTo>
                      <a:cubicBezTo>
                        <a:pt x="685" y="777"/>
                        <a:pt x="700" y="774"/>
                        <a:pt x="709" y="764"/>
                      </a:cubicBezTo>
                      <a:cubicBezTo>
                        <a:pt x="795" y="664"/>
                        <a:pt x="712" y="724"/>
                        <a:pt x="785" y="677"/>
                      </a:cubicBezTo>
                      <a:cubicBezTo>
                        <a:pt x="819" y="626"/>
                        <a:pt x="835" y="589"/>
                        <a:pt x="883" y="557"/>
                      </a:cubicBezTo>
                      <a:cubicBezTo>
                        <a:pt x="891" y="534"/>
                        <a:pt x="914" y="516"/>
                        <a:pt x="916" y="491"/>
                      </a:cubicBezTo>
                      <a:cubicBezTo>
                        <a:pt x="919" y="458"/>
                        <a:pt x="911" y="425"/>
                        <a:pt x="905" y="393"/>
                      </a:cubicBezTo>
                      <a:cubicBezTo>
                        <a:pt x="892" y="331"/>
                        <a:pt x="877" y="273"/>
                        <a:pt x="807" y="262"/>
                      </a:cubicBezTo>
                      <a:cubicBezTo>
                        <a:pt x="771" y="256"/>
                        <a:pt x="734" y="255"/>
                        <a:pt x="698" y="251"/>
                      </a:cubicBezTo>
                      <a:cubicBezTo>
                        <a:pt x="687" y="244"/>
                        <a:pt x="673" y="239"/>
                        <a:pt x="665" y="229"/>
                      </a:cubicBezTo>
                      <a:cubicBezTo>
                        <a:pt x="658" y="220"/>
                        <a:pt x="659" y="207"/>
                        <a:pt x="654" y="197"/>
                      </a:cubicBezTo>
                      <a:cubicBezTo>
                        <a:pt x="636" y="161"/>
                        <a:pt x="632" y="164"/>
                        <a:pt x="600" y="142"/>
                      </a:cubicBezTo>
                      <a:cubicBezTo>
                        <a:pt x="571" y="55"/>
                        <a:pt x="431" y="21"/>
                        <a:pt x="349" y="0"/>
                      </a:cubicBezTo>
                      <a:cubicBezTo>
                        <a:pt x="277" y="7"/>
                        <a:pt x="229" y="13"/>
                        <a:pt x="163" y="33"/>
                      </a:cubicBezTo>
                      <a:cubicBezTo>
                        <a:pt x="141" y="40"/>
                        <a:pt x="98" y="55"/>
                        <a:pt x="98" y="55"/>
                      </a:cubicBezTo>
                      <a:cubicBezTo>
                        <a:pt x="83" y="77"/>
                        <a:pt x="54" y="120"/>
                        <a:pt x="54" y="120"/>
                      </a:cubicBezTo>
                      <a:close/>
                    </a:path>
                  </a:pathLst>
                </a:custGeom>
                <a:solidFill>
                  <a:srgbClr val="FF0000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53260" name="Freeform 6"/>
                <p:cNvSpPr>
                  <a:spLocks/>
                </p:cNvSpPr>
                <p:nvPr/>
              </p:nvSpPr>
              <p:spPr bwMode="auto">
                <a:xfrm>
                  <a:off x="1909" y="1222"/>
                  <a:ext cx="847" cy="1516"/>
                </a:xfrm>
                <a:custGeom>
                  <a:avLst/>
                  <a:gdLst>
                    <a:gd name="T0" fmla="*/ 98 w 847"/>
                    <a:gd name="T1" fmla="*/ 436 h 1516"/>
                    <a:gd name="T2" fmla="*/ 0 w 847"/>
                    <a:gd name="T3" fmla="*/ 469 h 1516"/>
                    <a:gd name="T4" fmla="*/ 44 w 847"/>
                    <a:gd name="T5" fmla="*/ 643 h 1516"/>
                    <a:gd name="T6" fmla="*/ 66 w 847"/>
                    <a:gd name="T7" fmla="*/ 709 h 1516"/>
                    <a:gd name="T8" fmla="*/ 131 w 847"/>
                    <a:gd name="T9" fmla="*/ 873 h 1516"/>
                    <a:gd name="T10" fmla="*/ 251 w 847"/>
                    <a:gd name="T11" fmla="*/ 1091 h 1516"/>
                    <a:gd name="T12" fmla="*/ 306 w 847"/>
                    <a:gd name="T13" fmla="*/ 1145 h 1516"/>
                    <a:gd name="T14" fmla="*/ 360 w 847"/>
                    <a:gd name="T15" fmla="*/ 1200 h 1516"/>
                    <a:gd name="T16" fmla="*/ 382 w 847"/>
                    <a:gd name="T17" fmla="*/ 1233 h 1516"/>
                    <a:gd name="T18" fmla="*/ 415 w 847"/>
                    <a:gd name="T19" fmla="*/ 1254 h 1516"/>
                    <a:gd name="T20" fmla="*/ 458 w 847"/>
                    <a:gd name="T21" fmla="*/ 1353 h 1516"/>
                    <a:gd name="T22" fmla="*/ 480 w 847"/>
                    <a:gd name="T23" fmla="*/ 1385 h 1516"/>
                    <a:gd name="T24" fmla="*/ 546 w 847"/>
                    <a:gd name="T25" fmla="*/ 1429 h 1516"/>
                    <a:gd name="T26" fmla="*/ 633 w 847"/>
                    <a:gd name="T27" fmla="*/ 1494 h 1516"/>
                    <a:gd name="T28" fmla="*/ 698 w 847"/>
                    <a:gd name="T29" fmla="*/ 1516 h 1516"/>
                    <a:gd name="T30" fmla="*/ 807 w 847"/>
                    <a:gd name="T31" fmla="*/ 1494 h 1516"/>
                    <a:gd name="T32" fmla="*/ 829 w 847"/>
                    <a:gd name="T33" fmla="*/ 1429 h 1516"/>
                    <a:gd name="T34" fmla="*/ 840 w 847"/>
                    <a:gd name="T35" fmla="*/ 1396 h 1516"/>
                    <a:gd name="T36" fmla="*/ 829 w 847"/>
                    <a:gd name="T37" fmla="*/ 1003 h 1516"/>
                    <a:gd name="T38" fmla="*/ 786 w 847"/>
                    <a:gd name="T39" fmla="*/ 862 h 1516"/>
                    <a:gd name="T40" fmla="*/ 775 w 847"/>
                    <a:gd name="T41" fmla="*/ 458 h 1516"/>
                    <a:gd name="T42" fmla="*/ 796 w 847"/>
                    <a:gd name="T43" fmla="*/ 382 h 1516"/>
                    <a:gd name="T44" fmla="*/ 818 w 847"/>
                    <a:gd name="T45" fmla="*/ 316 h 1516"/>
                    <a:gd name="T46" fmla="*/ 775 w 847"/>
                    <a:gd name="T47" fmla="*/ 76 h 1516"/>
                    <a:gd name="T48" fmla="*/ 709 w 847"/>
                    <a:gd name="T49" fmla="*/ 54 h 1516"/>
                    <a:gd name="T50" fmla="*/ 687 w 847"/>
                    <a:gd name="T51" fmla="*/ 22 h 1516"/>
                    <a:gd name="T52" fmla="*/ 622 w 847"/>
                    <a:gd name="T53" fmla="*/ 0 h 1516"/>
                    <a:gd name="T54" fmla="*/ 524 w 847"/>
                    <a:gd name="T55" fmla="*/ 33 h 1516"/>
                    <a:gd name="T56" fmla="*/ 426 w 847"/>
                    <a:gd name="T57" fmla="*/ 196 h 1516"/>
                    <a:gd name="T58" fmla="*/ 360 w 847"/>
                    <a:gd name="T59" fmla="*/ 273 h 1516"/>
                    <a:gd name="T60" fmla="*/ 218 w 847"/>
                    <a:gd name="T61" fmla="*/ 240 h 1516"/>
                    <a:gd name="T62" fmla="*/ 164 w 847"/>
                    <a:gd name="T63" fmla="*/ 338 h 1516"/>
                    <a:gd name="T64" fmla="*/ 109 w 847"/>
                    <a:gd name="T65" fmla="*/ 393 h 1516"/>
                    <a:gd name="T66" fmla="*/ 98 w 847"/>
                    <a:gd name="T67" fmla="*/ 436 h 151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47"/>
                    <a:gd name="T103" fmla="*/ 0 h 1516"/>
                    <a:gd name="T104" fmla="*/ 847 w 847"/>
                    <a:gd name="T105" fmla="*/ 1516 h 151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47" h="1516">
                      <a:moveTo>
                        <a:pt x="98" y="436"/>
                      </a:moveTo>
                      <a:cubicBezTo>
                        <a:pt x="44" y="422"/>
                        <a:pt x="31" y="422"/>
                        <a:pt x="0" y="469"/>
                      </a:cubicBezTo>
                      <a:cubicBezTo>
                        <a:pt x="8" y="551"/>
                        <a:pt x="2" y="582"/>
                        <a:pt x="44" y="643"/>
                      </a:cubicBezTo>
                      <a:cubicBezTo>
                        <a:pt x="51" y="665"/>
                        <a:pt x="59" y="687"/>
                        <a:pt x="66" y="709"/>
                      </a:cubicBezTo>
                      <a:cubicBezTo>
                        <a:pt x="104" y="823"/>
                        <a:pt x="38" y="811"/>
                        <a:pt x="131" y="873"/>
                      </a:cubicBezTo>
                      <a:cubicBezTo>
                        <a:pt x="159" y="956"/>
                        <a:pt x="174" y="1040"/>
                        <a:pt x="251" y="1091"/>
                      </a:cubicBezTo>
                      <a:cubicBezTo>
                        <a:pt x="315" y="1184"/>
                        <a:pt x="227" y="1064"/>
                        <a:pt x="306" y="1145"/>
                      </a:cubicBezTo>
                      <a:cubicBezTo>
                        <a:pt x="378" y="1219"/>
                        <a:pt x="271" y="1141"/>
                        <a:pt x="360" y="1200"/>
                      </a:cubicBezTo>
                      <a:cubicBezTo>
                        <a:pt x="367" y="1211"/>
                        <a:pt x="373" y="1224"/>
                        <a:pt x="382" y="1233"/>
                      </a:cubicBezTo>
                      <a:cubicBezTo>
                        <a:pt x="391" y="1242"/>
                        <a:pt x="407" y="1244"/>
                        <a:pt x="415" y="1254"/>
                      </a:cubicBezTo>
                      <a:cubicBezTo>
                        <a:pt x="430" y="1272"/>
                        <a:pt x="446" y="1330"/>
                        <a:pt x="458" y="1353"/>
                      </a:cubicBezTo>
                      <a:cubicBezTo>
                        <a:pt x="464" y="1365"/>
                        <a:pt x="470" y="1377"/>
                        <a:pt x="480" y="1385"/>
                      </a:cubicBezTo>
                      <a:cubicBezTo>
                        <a:pt x="500" y="1402"/>
                        <a:pt x="546" y="1429"/>
                        <a:pt x="546" y="1429"/>
                      </a:cubicBezTo>
                      <a:cubicBezTo>
                        <a:pt x="568" y="1464"/>
                        <a:pt x="595" y="1477"/>
                        <a:pt x="633" y="1494"/>
                      </a:cubicBezTo>
                      <a:cubicBezTo>
                        <a:pt x="654" y="1503"/>
                        <a:pt x="698" y="1516"/>
                        <a:pt x="698" y="1516"/>
                      </a:cubicBezTo>
                      <a:cubicBezTo>
                        <a:pt x="704" y="1515"/>
                        <a:pt x="799" y="1506"/>
                        <a:pt x="807" y="1494"/>
                      </a:cubicBezTo>
                      <a:cubicBezTo>
                        <a:pt x="820" y="1475"/>
                        <a:pt x="822" y="1451"/>
                        <a:pt x="829" y="1429"/>
                      </a:cubicBezTo>
                      <a:cubicBezTo>
                        <a:pt x="833" y="1418"/>
                        <a:pt x="840" y="1396"/>
                        <a:pt x="840" y="1396"/>
                      </a:cubicBezTo>
                      <a:cubicBezTo>
                        <a:pt x="830" y="1261"/>
                        <a:pt x="847" y="1139"/>
                        <a:pt x="829" y="1003"/>
                      </a:cubicBezTo>
                      <a:cubicBezTo>
                        <a:pt x="824" y="963"/>
                        <a:pt x="798" y="902"/>
                        <a:pt x="786" y="862"/>
                      </a:cubicBezTo>
                      <a:cubicBezTo>
                        <a:pt x="768" y="686"/>
                        <a:pt x="758" y="684"/>
                        <a:pt x="775" y="458"/>
                      </a:cubicBezTo>
                      <a:cubicBezTo>
                        <a:pt x="777" y="432"/>
                        <a:pt x="789" y="407"/>
                        <a:pt x="796" y="382"/>
                      </a:cubicBezTo>
                      <a:cubicBezTo>
                        <a:pt x="803" y="360"/>
                        <a:pt x="818" y="316"/>
                        <a:pt x="818" y="316"/>
                      </a:cubicBezTo>
                      <a:cubicBezTo>
                        <a:pt x="810" y="216"/>
                        <a:pt x="804" y="166"/>
                        <a:pt x="775" y="76"/>
                      </a:cubicBezTo>
                      <a:cubicBezTo>
                        <a:pt x="768" y="54"/>
                        <a:pt x="709" y="54"/>
                        <a:pt x="709" y="54"/>
                      </a:cubicBezTo>
                      <a:cubicBezTo>
                        <a:pt x="702" y="43"/>
                        <a:pt x="698" y="29"/>
                        <a:pt x="687" y="22"/>
                      </a:cubicBezTo>
                      <a:cubicBezTo>
                        <a:pt x="668" y="10"/>
                        <a:pt x="622" y="0"/>
                        <a:pt x="622" y="0"/>
                      </a:cubicBezTo>
                      <a:cubicBezTo>
                        <a:pt x="584" y="6"/>
                        <a:pt x="551" y="2"/>
                        <a:pt x="524" y="33"/>
                      </a:cubicBezTo>
                      <a:cubicBezTo>
                        <a:pt x="482" y="81"/>
                        <a:pt x="461" y="143"/>
                        <a:pt x="426" y="196"/>
                      </a:cubicBezTo>
                      <a:cubicBezTo>
                        <a:pt x="397" y="239"/>
                        <a:pt x="421" y="253"/>
                        <a:pt x="360" y="273"/>
                      </a:cubicBezTo>
                      <a:cubicBezTo>
                        <a:pt x="317" y="209"/>
                        <a:pt x="293" y="229"/>
                        <a:pt x="218" y="240"/>
                      </a:cubicBezTo>
                      <a:cubicBezTo>
                        <a:pt x="166" y="276"/>
                        <a:pt x="189" y="288"/>
                        <a:pt x="164" y="338"/>
                      </a:cubicBezTo>
                      <a:cubicBezTo>
                        <a:pt x="146" y="375"/>
                        <a:pt x="142" y="371"/>
                        <a:pt x="109" y="393"/>
                      </a:cubicBezTo>
                      <a:cubicBezTo>
                        <a:pt x="84" y="429"/>
                        <a:pt x="78" y="416"/>
                        <a:pt x="98" y="436"/>
                      </a:cubicBezTo>
                      <a:close/>
                    </a:path>
                  </a:pathLst>
                </a:custGeom>
                <a:solidFill>
                  <a:srgbClr val="FF0000">
                    <a:alpha val="50195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53261" name="Freeform 7"/>
                <p:cNvSpPr>
                  <a:spLocks/>
                </p:cNvSpPr>
                <p:nvPr/>
              </p:nvSpPr>
              <p:spPr bwMode="auto">
                <a:xfrm>
                  <a:off x="1728" y="721"/>
                  <a:ext cx="2112" cy="2399"/>
                </a:xfrm>
                <a:custGeom>
                  <a:avLst/>
                  <a:gdLst>
                    <a:gd name="T0" fmla="*/ 47 w 2381"/>
                    <a:gd name="T1" fmla="*/ 1059 h 2184"/>
                    <a:gd name="T2" fmla="*/ 207 w 2381"/>
                    <a:gd name="T3" fmla="*/ 1940 h 2184"/>
                    <a:gd name="T4" fmla="*/ 398 w 2381"/>
                    <a:gd name="T5" fmla="*/ 2418 h 2184"/>
                    <a:gd name="T6" fmla="*/ 474 w 2381"/>
                    <a:gd name="T7" fmla="*/ 2607 h 2184"/>
                    <a:gd name="T8" fmla="*/ 611 w 2381"/>
                    <a:gd name="T9" fmla="*/ 2779 h 2184"/>
                    <a:gd name="T10" fmla="*/ 749 w 2381"/>
                    <a:gd name="T11" fmla="*/ 2866 h 2184"/>
                    <a:gd name="T12" fmla="*/ 985 w 2381"/>
                    <a:gd name="T13" fmla="*/ 2765 h 2184"/>
                    <a:gd name="T14" fmla="*/ 1045 w 2381"/>
                    <a:gd name="T15" fmla="*/ 2663 h 2184"/>
                    <a:gd name="T16" fmla="*/ 1213 w 2381"/>
                    <a:gd name="T17" fmla="*/ 2172 h 2184"/>
                    <a:gd name="T18" fmla="*/ 1380 w 2381"/>
                    <a:gd name="T19" fmla="*/ 1638 h 2184"/>
                    <a:gd name="T20" fmla="*/ 1456 w 2381"/>
                    <a:gd name="T21" fmla="*/ 1376 h 2184"/>
                    <a:gd name="T22" fmla="*/ 1502 w 2381"/>
                    <a:gd name="T23" fmla="*/ 1073 h 2184"/>
                    <a:gd name="T24" fmla="*/ 1593 w 2381"/>
                    <a:gd name="T25" fmla="*/ 885 h 2184"/>
                    <a:gd name="T26" fmla="*/ 1654 w 2381"/>
                    <a:gd name="T27" fmla="*/ 581 h 2184"/>
                    <a:gd name="T28" fmla="*/ 1525 w 2381"/>
                    <a:gd name="T29" fmla="*/ 595 h 2184"/>
                    <a:gd name="T30" fmla="*/ 1395 w 2381"/>
                    <a:gd name="T31" fmla="*/ 843 h 2184"/>
                    <a:gd name="T32" fmla="*/ 1357 w 2381"/>
                    <a:gd name="T33" fmla="*/ 1059 h 2184"/>
                    <a:gd name="T34" fmla="*/ 1395 w 2381"/>
                    <a:gd name="T35" fmla="*/ 1174 h 2184"/>
                    <a:gd name="T36" fmla="*/ 1243 w 2381"/>
                    <a:gd name="T37" fmla="*/ 1376 h 2184"/>
                    <a:gd name="T38" fmla="*/ 1197 w 2381"/>
                    <a:gd name="T39" fmla="*/ 1493 h 2184"/>
                    <a:gd name="T40" fmla="*/ 1060 w 2381"/>
                    <a:gd name="T41" fmla="*/ 1867 h 2184"/>
                    <a:gd name="T42" fmla="*/ 930 w 2381"/>
                    <a:gd name="T43" fmla="*/ 2273 h 2184"/>
                    <a:gd name="T44" fmla="*/ 847 w 2381"/>
                    <a:gd name="T45" fmla="*/ 2331 h 2184"/>
                    <a:gd name="T46" fmla="*/ 787 w 2381"/>
                    <a:gd name="T47" fmla="*/ 1607 h 2184"/>
                    <a:gd name="T48" fmla="*/ 900 w 2381"/>
                    <a:gd name="T49" fmla="*/ 610 h 2184"/>
                    <a:gd name="T50" fmla="*/ 877 w 2381"/>
                    <a:gd name="T51" fmla="*/ 62 h 2184"/>
                    <a:gd name="T52" fmla="*/ 794 w 2381"/>
                    <a:gd name="T53" fmla="*/ 321 h 2184"/>
                    <a:gd name="T54" fmla="*/ 741 w 2381"/>
                    <a:gd name="T55" fmla="*/ 581 h 2184"/>
                    <a:gd name="T56" fmla="*/ 611 w 2381"/>
                    <a:gd name="T57" fmla="*/ 76 h 2184"/>
                    <a:gd name="T58" fmla="*/ 657 w 2381"/>
                    <a:gd name="T59" fmla="*/ 306 h 2184"/>
                    <a:gd name="T60" fmla="*/ 633 w 2381"/>
                    <a:gd name="T61" fmla="*/ 595 h 2184"/>
                    <a:gd name="T62" fmla="*/ 703 w 2381"/>
                    <a:gd name="T63" fmla="*/ 1102 h 2184"/>
                    <a:gd name="T64" fmla="*/ 741 w 2381"/>
                    <a:gd name="T65" fmla="*/ 1810 h 2184"/>
                    <a:gd name="T66" fmla="*/ 603 w 2381"/>
                    <a:gd name="T67" fmla="*/ 2214 h 2184"/>
                    <a:gd name="T68" fmla="*/ 451 w 2381"/>
                    <a:gd name="T69" fmla="*/ 1926 h 2184"/>
                    <a:gd name="T70" fmla="*/ 337 w 2381"/>
                    <a:gd name="T71" fmla="*/ 1810 h 2184"/>
                    <a:gd name="T72" fmla="*/ 291 w 2381"/>
                    <a:gd name="T73" fmla="*/ 1681 h 2184"/>
                    <a:gd name="T74" fmla="*/ 177 w 2381"/>
                    <a:gd name="T75" fmla="*/ 1290 h 2184"/>
                    <a:gd name="T76" fmla="*/ 276 w 2381"/>
                    <a:gd name="T77" fmla="*/ 1230 h 2184"/>
                    <a:gd name="T78" fmla="*/ 162 w 2381"/>
                    <a:gd name="T79" fmla="*/ 942 h 2184"/>
                    <a:gd name="T80" fmla="*/ 101 w 2381"/>
                    <a:gd name="T81" fmla="*/ 797 h 2184"/>
                    <a:gd name="T82" fmla="*/ 63 w 2381"/>
                    <a:gd name="T83" fmla="*/ 494 h 2184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381"/>
                    <a:gd name="T127" fmla="*/ 0 h 2184"/>
                    <a:gd name="T128" fmla="*/ 2381 w 2381"/>
                    <a:gd name="T129" fmla="*/ 2184 h 2184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381" h="2184">
                      <a:moveTo>
                        <a:pt x="36" y="417"/>
                      </a:moveTo>
                      <a:cubicBezTo>
                        <a:pt x="17" y="472"/>
                        <a:pt x="10" y="521"/>
                        <a:pt x="3" y="580"/>
                      </a:cubicBezTo>
                      <a:cubicBezTo>
                        <a:pt x="10" y="656"/>
                        <a:pt x="0" y="752"/>
                        <a:pt x="68" y="799"/>
                      </a:cubicBezTo>
                      <a:cubicBezTo>
                        <a:pt x="83" y="821"/>
                        <a:pt x="97" y="842"/>
                        <a:pt x="112" y="864"/>
                      </a:cubicBezTo>
                      <a:cubicBezTo>
                        <a:pt x="119" y="875"/>
                        <a:pt x="134" y="897"/>
                        <a:pt x="134" y="897"/>
                      </a:cubicBezTo>
                      <a:cubicBezTo>
                        <a:pt x="158" y="1089"/>
                        <a:pt x="213" y="1290"/>
                        <a:pt x="297" y="1464"/>
                      </a:cubicBezTo>
                      <a:cubicBezTo>
                        <a:pt x="336" y="1545"/>
                        <a:pt x="373" y="1631"/>
                        <a:pt x="450" y="1682"/>
                      </a:cubicBezTo>
                      <a:cubicBezTo>
                        <a:pt x="501" y="1759"/>
                        <a:pt x="472" y="1734"/>
                        <a:pt x="527" y="1769"/>
                      </a:cubicBezTo>
                      <a:cubicBezTo>
                        <a:pt x="551" y="1849"/>
                        <a:pt x="515" y="1756"/>
                        <a:pt x="570" y="1824"/>
                      </a:cubicBezTo>
                      <a:cubicBezTo>
                        <a:pt x="631" y="1900"/>
                        <a:pt x="519" y="1816"/>
                        <a:pt x="614" y="1879"/>
                      </a:cubicBezTo>
                      <a:cubicBezTo>
                        <a:pt x="636" y="1942"/>
                        <a:pt x="608" y="1884"/>
                        <a:pt x="657" y="1933"/>
                      </a:cubicBezTo>
                      <a:cubicBezTo>
                        <a:pt x="666" y="1942"/>
                        <a:pt x="669" y="1957"/>
                        <a:pt x="679" y="1966"/>
                      </a:cubicBezTo>
                      <a:cubicBezTo>
                        <a:pt x="797" y="2068"/>
                        <a:pt x="702" y="1978"/>
                        <a:pt x="777" y="2020"/>
                      </a:cubicBezTo>
                      <a:cubicBezTo>
                        <a:pt x="800" y="2033"/>
                        <a:pt x="824" y="2045"/>
                        <a:pt x="843" y="2064"/>
                      </a:cubicBezTo>
                      <a:cubicBezTo>
                        <a:pt x="854" y="2075"/>
                        <a:pt x="862" y="2089"/>
                        <a:pt x="876" y="2097"/>
                      </a:cubicBezTo>
                      <a:cubicBezTo>
                        <a:pt x="896" y="2108"/>
                        <a:pt x="919" y="2112"/>
                        <a:pt x="941" y="2119"/>
                      </a:cubicBezTo>
                      <a:cubicBezTo>
                        <a:pt x="974" y="2130"/>
                        <a:pt x="1006" y="2140"/>
                        <a:pt x="1039" y="2151"/>
                      </a:cubicBezTo>
                      <a:cubicBezTo>
                        <a:pt x="1050" y="2155"/>
                        <a:pt x="1061" y="2158"/>
                        <a:pt x="1072" y="2162"/>
                      </a:cubicBezTo>
                      <a:cubicBezTo>
                        <a:pt x="1083" y="2166"/>
                        <a:pt x="1105" y="2173"/>
                        <a:pt x="1105" y="2173"/>
                      </a:cubicBezTo>
                      <a:cubicBezTo>
                        <a:pt x="1174" y="2169"/>
                        <a:pt x="1251" y="2184"/>
                        <a:pt x="1312" y="2151"/>
                      </a:cubicBezTo>
                      <a:cubicBezTo>
                        <a:pt x="1315" y="2149"/>
                        <a:pt x="1392" y="2098"/>
                        <a:pt x="1410" y="2086"/>
                      </a:cubicBezTo>
                      <a:cubicBezTo>
                        <a:pt x="1421" y="2079"/>
                        <a:pt x="1443" y="2064"/>
                        <a:pt x="1443" y="2064"/>
                      </a:cubicBezTo>
                      <a:cubicBezTo>
                        <a:pt x="1450" y="2053"/>
                        <a:pt x="1456" y="2040"/>
                        <a:pt x="1465" y="2031"/>
                      </a:cubicBezTo>
                      <a:cubicBezTo>
                        <a:pt x="1474" y="2022"/>
                        <a:pt x="1490" y="2020"/>
                        <a:pt x="1497" y="2009"/>
                      </a:cubicBezTo>
                      <a:cubicBezTo>
                        <a:pt x="1519" y="1973"/>
                        <a:pt x="1509" y="1939"/>
                        <a:pt x="1541" y="1911"/>
                      </a:cubicBezTo>
                      <a:cubicBezTo>
                        <a:pt x="1561" y="1894"/>
                        <a:pt x="1607" y="1868"/>
                        <a:pt x="1607" y="1868"/>
                      </a:cubicBezTo>
                      <a:cubicBezTo>
                        <a:pt x="1655" y="1794"/>
                        <a:pt x="1702" y="1719"/>
                        <a:pt x="1737" y="1639"/>
                      </a:cubicBezTo>
                      <a:cubicBezTo>
                        <a:pt x="1774" y="1554"/>
                        <a:pt x="1774" y="1442"/>
                        <a:pt x="1857" y="1388"/>
                      </a:cubicBezTo>
                      <a:cubicBezTo>
                        <a:pt x="1881" y="1315"/>
                        <a:pt x="1848" y="1393"/>
                        <a:pt x="1901" y="1333"/>
                      </a:cubicBezTo>
                      <a:cubicBezTo>
                        <a:pt x="1928" y="1302"/>
                        <a:pt x="1952" y="1268"/>
                        <a:pt x="1977" y="1235"/>
                      </a:cubicBezTo>
                      <a:cubicBezTo>
                        <a:pt x="1993" y="1214"/>
                        <a:pt x="2006" y="1191"/>
                        <a:pt x="2021" y="1169"/>
                      </a:cubicBezTo>
                      <a:cubicBezTo>
                        <a:pt x="2028" y="1158"/>
                        <a:pt x="2043" y="1137"/>
                        <a:pt x="2043" y="1137"/>
                      </a:cubicBezTo>
                      <a:cubicBezTo>
                        <a:pt x="2069" y="1059"/>
                        <a:pt x="2052" y="1090"/>
                        <a:pt x="2087" y="1039"/>
                      </a:cubicBezTo>
                      <a:cubicBezTo>
                        <a:pt x="2118" y="938"/>
                        <a:pt x="2071" y="1079"/>
                        <a:pt x="2119" y="973"/>
                      </a:cubicBezTo>
                      <a:cubicBezTo>
                        <a:pt x="2128" y="952"/>
                        <a:pt x="2141" y="908"/>
                        <a:pt x="2141" y="908"/>
                      </a:cubicBezTo>
                      <a:cubicBezTo>
                        <a:pt x="2145" y="875"/>
                        <a:pt x="2136" y="838"/>
                        <a:pt x="2152" y="809"/>
                      </a:cubicBezTo>
                      <a:cubicBezTo>
                        <a:pt x="2164" y="786"/>
                        <a:pt x="2217" y="766"/>
                        <a:pt x="2217" y="766"/>
                      </a:cubicBezTo>
                      <a:cubicBezTo>
                        <a:pt x="2232" y="744"/>
                        <a:pt x="2246" y="722"/>
                        <a:pt x="2261" y="700"/>
                      </a:cubicBezTo>
                      <a:cubicBezTo>
                        <a:pt x="2268" y="689"/>
                        <a:pt x="2283" y="668"/>
                        <a:pt x="2283" y="668"/>
                      </a:cubicBezTo>
                      <a:cubicBezTo>
                        <a:pt x="2309" y="589"/>
                        <a:pt x="2292" y="621"/>
                        <a:pt x="2327" y="569"/>
                      </a:cubicBezTo>
                      <a:cubicBezTo>
                        <a:pt x="2340" y="529"/>
                        <a:pt x="2347" y="507"/>
                        <a:pt x="2359" y="471"/>
                      </a:cubicBezTo>
                      <a:cubicBezTo>
                        <a:pt x="2363" y="460"/>
                        <a:pt x="2366" y="450"/>
                        <a:pt x="2370" y="439"/>
                      </a:cubicBezTo>
                      <a:cubicBezTo>
                        <a:pt x="2374" y="428"/>
                        <a:pt x="2381" y="406"/>
                        <a:pt x="2381" y="406"/>
                      </a:cubicBezTo>
                      <a:cubicBezTo>
                        <a:pt x="2368" y="306"/>
                        <a:pt x="2337" y="197"/>
                        <a:pt x="2305" y="100"/>
                      </a:cubicBezTo>
                      <a:cubicBezTo>
                        <a:pt x="2219" y="228"/>
                        <a:pt x="2334" y="351"/>
                        <a:pt x="2185" y="449"/>
                      </a:cubicBezTo>
                      <a:cubicBezTo>
                        <a:pt x="2126" y="537"/>
                        <a:pt x="2203" y="431"/>
                        <a:pt x="2130" y="504"/>
                      </a:cubicBezTo>
                      <a:cubicBezTo>
                        <a:pt x="2080" y="554"/>
                        <a:pt x="2139" y="526"/>
                        <a:pt x="2076" y="548"/>
                      </a:cubicBezTo>
                      <a:cubicBezTo>
                        <a:pt x="2025" y="624"/>
                        <a:pt x="2054" y="598"/>
                        <a:pt x="1999" y="635"/>
                      </a:cubicBezTo>
                      <a:cubicBezTo>
                        <a:pt x="1975" y="706"/>
                        <a:pt x="1921" y="769"/>
                        <a:pt x="1879" y="831"/>
                      </a:cubicBezTo>
                      <a:cubicBezTo>
                        <a:pt x="1872" y="841"/>
                        <a:pt x="1902" y="825"/>
                        <a:pt x="1912" y="820"/>
                      </a:cubicBezTo>
                      <a:cubicBezTo>
                        <a:pt x="1924" y="814"/>
                        <a:pt x="1934" y="806"/>
                        <a:pt x="1945" y="799"/>
                      </a:cubicBezTo>
                      <a:cubicBezTo>
                        <a:pt x="1974" y="802"/>
                        <a:pt x="2005" y="797"/>
                        <a:pt x="2032" y="809"/>
                      </a:cubicBezTo>
                      <a:cubicBezTo>
                        <a:pt x="2052" y="818"/>
                        <a:pt x="2041" y="866"/>
                        <a:pt x="2032" y="875"/>
                      </a:cubicBezTo>
                      <a:cubicBezTo>
                        <a:pt x="2024" y="883"/>
                        <a:pt x="2010" y="882"/>
                        <a:pt x="1999" y="886"/>
                      </a:cubicBezTo>
                      <a:cubicBezTo>
                        <a:pt x="1962" y="941"/>
                        <a:pt x="1902" y="958"/>
                        <a:pt x="1847" y="995"/>
                      </a:cubicBezTo>
                      <a:cubicBezTo>
                        <a:pt x="1836" y="1002"/>
                        <a:pt x="1825" y="1010"/>
                        <a:pt x="1814" y="1017"/>
                      </a:cubicBezTo>
                      <a:cubicBezTo>
                        <a:pt x="1803" y="1024"/>
                        <a:pt x="1781" y="1039"/>
                        <a:pt x="1781" y="1039"/>
                      </a:cubicBezTo>
                      <a:cubicBezTo>
                        <a:pt x="1774" y="1050"/>
                        <a:pt x="1768" y="1062"/>
                        <a:pt x="1759" y="1071"/>
                      </a:cubicBezTo>
                      <a:cubicBezTo>
                        <a:pt x="1750" y="1080"/>
                        <a:pt x="1735" y="1083"/>
                        <a:pt x="1727" y="1093"/>
                      </a:cubicBezTo>
                      <a:cubicBezTo>
                        <a:pt x="1720" y="1102"/>
                        <a:pt x="1721" y="1116"/>
                        <a:pt x="1716" y="1126"/>
                      </a:cubicBezTo>
                      <a:cubicBezTo>
                        <a:pt x="1687" y="1183"/>
                        <a:pt x="1661" y="1242"/>
                        <a:pt x="1607" y="1279"/>
                      </a:cubicBezTo>
                      <a:cubicBezTo>
                        <a:pt x="1589" y="1306"/>
                        <a:pt x="1561" y="1347"/>
                        <a:pt x="1541" y="1377"/>
                      </a:cubicBezTo>
                      <a:cubicBezTo>
                        <a:pt x="1534" y="1388"/>
                        <a:pt x="1519" y="1409"/>
                        <a:pt x="1519" y="1409"/>
                      </a:cubicBezTo>
                      <a:cubicBezTo>
                        <a:pt x="1480" y="1526"/>
                        <a:pt x="1541" y="1352"/>
                        <a:pt x="1487" y="1475"/>
                      </a:cubicBezTo>
                      <a:cubicBezTo>
                        <a:pt x="1454" y="1549"/>
                        <a:pt x="1451" y="1613"/>
                        <a:pt x="1377" y="1660"/>
                      </a:cubicBezTo>
                      <a:cubicBezTo>
                        <a:pt x="1358" y="1723"/>
                        <a:pt x="1383" y="1666"/>
                        <a:pt x="1334" y="1715"/>
                      </a:cubicBezTo>
                      <a:cubicBezTo>
                        <a:pt x="1325" y="1724"/>
                        <a:pt x="1323" y="1741"/>
                        <a:pt x="1312" y="1748"/>
                      </a:cubicBezTo>
                      <a:cubicBezTo>
                        <a:pt x="1293" y="1760"/>
                        <a:pt x="1247" y="1769"/>
                        <a:pt x="1247" y="1769"/>
                      </a:cubicBezTo>
                      <a:cubicBezTo>
                        <a:pt x="1236" y="1766"/>
                        <a:pt x="1222" y="1767"/>
                        <a:pt x="1214" y="1759"/>
                      </a:cubicBezTo>
                      <a:cubicBezTo>
                        <a:pt x="1206" y="1751"/>
                        <a:pt x="1204" y="1738"/>
                        <a:pt x="1203" y="1726"/>
                      </a:cubicBezTo>
                      <a:cubicBezTo>
                        <a:pt x="1196" y="1624"/>
                        <a:pt x="1201" y="1522"/>
                        <a:pt x="1192" y="1420"/>
                      </a:cubicBezTo>
                      <a:cubicBezTo>
                        <a:pt x="1186" y="1353"/>
                        <a:pt x="1142" y="1280"/>
                        <a:pt x="1127" y="1213"/>
                      </a:cubicBezTo>
                      <a:cubicBezTo>
                        <a:pt x="1142" y="1064"/>
                        <a:pt x="1165" y="915"/>
                        <a:pt x="1181" y="766"/>
                      </a:cubicBezTo>
                      <a:cubicBezTo>
                        <a:pt x="1203" y="553"/>
                        <a:pt x="1183" y="629"/>
                        <a:pt x="1225" y="504"/>
                      </a:cubicBezTo>
                      <a:cubicBezTo>
                        <a:pt x="1233" y="479"/>
                        <a:pt x="1290" y="460"/>
                        <a:pt x="1290" y="460"/>
                      </a:cubicBezTo>
                      <a:cubicBezTo>
                        <a:pt x="1243" y="444"/>
                        <a:pt x="1239" y="465"/>
                        <a:pt x="1192" y="449"/>
                      </a:cubicBezTo>
                      <a:cubicBezTo>
                        <a:pt x="1156" y="308"/>
                        <a:pt x="1234" y="147"/>
                        <a:pt x="1279" y="13"/>
                      </a:cubicBezTo>
                      <a:cubicBezTo>
                        <a:pt x="1283" y="0"/>
                        <a:pt x="1264" y="35"/>
                        <a:pt x="1257" y="46"/>
                      </a:cubicBezTo>
                      <a:cubicBezTo>
                        <a:pt x="1242" y="96"/>
                        <a:pt x="1210" y="134"/>
                        <a:pt x="1181" y="177"/>
                      </a:cubicBezTo>
                      <a:cubicBezTo>
                        <a:pt x="1174" y="188"/>
                        <a:pt x="1166" y="198"/>
                        <a:pt x="1159" y="209"/>
                      </a:cubicBezTo>
                      <a:cubicBezTo>
                        <a:pt x="1152" y="220"/>
                        <a:pt x="1137" y="242"/>
                        <a:pt x="1137" y="242"/>
                      </a:cubicBezTo>
                      <a:cubicBezTo>
                        <a:pt x="1123" y="289"/>
                        <a:pt x="1099" y="326"/>
                        <a:pt x="1083" y="373"/>
                      </a:cubicBezTo>
                      <a:cubicBezTo>
                        <a:pt x="1079" y="384"/>
                        <a:pt x="1076" y="395"/>
                        <a:pt x="1072" y="406"/>
                      </a:cubicBezTo>
                      <a:cubicBezTo>
                        <a:pt x="1068" y="417"/>
                        <a:pt x="1061" y="439"/>
                        <a:pt x="1061" y="439"/>
                      </a:cubicBezTo>
                      <a:cubicBezTo>
                        <a:pt x="1052" y="323"/>
                        <a:pt x="1042" y="150"/>
                        <a:pt x="930" y="79"/>
                      </a:cubicBezTo>
                      <a:cubicBezTo>
                        <a:pt x="926" y="66"/>
                        <a:pt x="917" y="16"/>
                        <a:pt x="887" y="24"/>
                      </a:cubicBezTo>
                      <a:cubicBezTo>
                        <a:pt x="876" y="27"/>
                        <a:pt x="880" y="46"/>
                        <a:pt x="876" y="57"/>
                      </a:cubicBezTo>
                      <a:cubicBezTo>
                        <a:pt x="880" y="68"/>
                        <a:pt x="882" y="79"/>
                        <a:pt x="887" y="89"/>
                      </a:cubicBezTo>
                      <a:cubicBezTo>
                        <a:pt x="893" y="101"/>
                        <a:pt x="903" y="110"/>
                        <a:pt x="908" y="122"/>
                      </a:cubicBezTo>
                      <a:cubicBezTo>
                        <a:pt x="932" y="177"/>
                        <a:pt x="926" y="181"/>
                        <a:pt x="941" y="231"/>
                      </a:cubicBezTo>
                      <a:cubicBezTo>
                        <a:pt x="964" y="308"/>
                        <a:pt x="993" y="383"/>
                        <a:pt x="1017" y="460"/>
                      </a:cubicBezTo>
                      <a:cubicBezTo>
                        <a:pt x="1018" y="463"/>
                        <a:pt x="945" y="440"/>
                        <a:pt x="941" y="439"/>
                      </a:cubicBezTo>
                      <a:cubicBezTo>
                        <a:pt x="930" y="442"/>
                        <a:pt x="908" y="438"/>
                        <a:pt x="908" y="449"/>
                      </a:cubicBezTo>
                      <a:cubicBezTo>
                        <a:pt x="908" y="462"/>
                        <a:pt x="932" y="461"/>
                        <a:pt x="941" y="471"/>
                      </a:cubicBezTo>
                      <a:cubicBezTo>
                        <a:pt x="980" y="515"/>
                        <a:pt x="1020" y="578"/>
                        <a:pt x="1039" y="635"/>
                      </a:cubicBezTo>
                      <a:cubicBezTo>
                        <a:pt x="1029" y="701"/>
                        <a:pt x="1016" y="765"/>
                        <a:pt x="1007" y="831"/>
                      </a:cubicBezTo>
                      <a:cubicBezTo>
                        <a:pt x="1010" y="955"/>
                        <a:pt x="1011" y="1078"/>
                        <a:pt x="1017" y="1202"/>
                      </a:cubicBezTo>
                      <a:cubicBezTo>
                        <a:pt x="1018" y="1216"/>
                        <a:pt x="1034" y="1283"/>
                        <a:pt x="1039" y="1300"/>
                      </a:cubicBezTo>
                      <a:cubicBezTo>
                        <a:pt x="1046" y="1322"/>
                        <a:pt x="1054" y="1344"/>
                        <a:pt x="1061" y="1366"/>
                      </a:cubicBezTo>
                      <a:cubicBezTo>
                        <a:pt x="1065" y="1377"/>
                        <a:pt x="1072" y="1399"/>
                        <a:pt x="1072" y="1399"/>
                      </a:cubicBezTo>
                      <a:cubicBezTo>
                        <a:pt x="1064" y="1606"/>
                        <a:pt x="1135" y="1656"/>
                        <a:pt x="996" y="1704"/>
                      </a:cubicBezTo>
                      <a:cubicBezTo>
                        <a:pt x="956" y="1696"/>
                        <a:pt x="902" y="1691"/>
                        <a:pt x="865" y="1671"/>
                      </a:cubicBezTo>
                      <a:cubicBezTo>
                        <a:pt x="842" y="1658"/>
                        <a:pt x="799" y="1628"/>
                        <a:pt x="799" y="1628"/>
                      </a:cubicBezTo>
                      <a:cubicBezTo>
                        <a:pt x="795" y="1621"/>
                        <a:pt x="727" y="1507"/>
                        <a:pt x="712" y="1497"/>
                      </a:cubicBezTo>
                      <a:cubicBezTo>
                        <a:pt x="690" y="1482"/>
                        <a:pt x="672" y="1461"/>
                        <a:pt x="647" y="1453"/>
                      </a:cubicBezTo>
                      <a:cubicBezTo>
                        <a:pt x="636" y="1449"/>
                        <a:pt x="624" y="1447"/>
                        <a:pt x="614" y="1442"/>
                      </a:cubicBezTo>
                      <a:cubicBezTo>
                        <a:pt x="592" y="1431"/>
                        <a:pt x="570" y="1421"/>
                        <a:pt x="548" y="1409"/>
                      </a:cubicBezTo>
                      <a:cubicBezTo>
                        <a:pt x="525" y="1396"/>
                        <a:pt x="483" y="1366"/>
                        <a:pt x="483" y="1366"/>
                      </a:cubicBezTo>
                      <a:cubicBezTo>
                        <a:pt x="476" y="1355"/>
                        <a:pt x="469" y="1343"/>
                        <a:pt x="461" y="1333"/>
                      </a:cubicBezTo>
                      <a:cubicBezTo>
                        <a:pt x="451" y="1321"/>
                        <a:pt x="437" y="1313"/>
                        <a:pt x="428" y="1300"/>
                      </a:cubicBezTo>
                      <a:cubicBezTo>
                        <a:pt x="422" y="1291"/>
                        <a:pt x="422" y="1278"/>
                        <a:pt x="417" y="1268"/>
                      </a:cubicBezTo>
                      <a:cubicBezTo>
                        <a:pt x="386" y="1211"/>
                        <a:pt x="344" y="1159"/>
                        <a:pt x="308" y="1104"/>
                      </a:cubicBezTo>
                      <a:cubicBezTo>
                        <a:pt x="276" y="1054"/>
                        <a:pt x="289" y="1079"/>
                        <a:pt x="265" y="1006"/>
                      </a:cubicBezTo>
                      <a:cubicBezTo>
                        <a:pt x="261" y="995"/>
                        <a:pt x="254" y="973"/>
                        <a:pt x="254" y="973"/>
                      </a:cubicBezTo>
                      <a:cubicBezTo>
                        <a:pt x="265" y="884"/>
                        <a:pt x="249" y="852"/>
                        <a:pt x="341" y="875"/>
                      </a:cubicBezTo>
                      <a:cubicBezTo>
                        <a:pt x="352" y="882"/>
                        <a:pt x="365" y="888"/>
                        <a:pt x="374" y="897"/>
                      </a:cubicBezTo>
                      <a:cubicBezTo>
                        <a:pt x="383" y="906"/>
                        <a:pt x="396" y="942"/>
                        <a:pt x="396" y="929"/>
                      </a:cubicBezTo>
                      <a:cubicBezTo>
                        <a:pt x="396" y="906"/>
                        <a:pt x="381" y="886"/>
                        <a:pt x="374" y="864"/>
                      </a:cubicBezTo>
                      <a:cubicBezTo>
                        <a:pt x="356" y="810"/>
                        <a:pt x="357" y="775"/>
                        <a:pt x="297" y="755"/>
                      </a:cubicBezTo>
                      <a:cubicBezTo>
                        <a:pt x="275" y="740"/>
                        <a:pt x="254" y="726"/>
                        <a:pt x="232" y="711"/>
                      </a:cubicBezTo>
                      <a:cubicBezTo>
                        <a:pt x="221" y="704"/>
                        <a:pt x="199" y="689"/>
                        <a:pt x="199" y="689"/>
                      </a:cubicBezTo>
                      <a:cubicBezTo>
                        <a:pt x="171" y="607"/>
                        <a:pt x="212" y="707"/>
                        <a:pt x="156" y="635"/>
                      </a:cubicBezTo>
                      <a:cubicBezTo>
                        <a:pt x="149" y="626"/>
                        <a:pt x="150" y="612"/>
                        <a:pt x="145" y="602"/>
                      </a:cubicBezTo>
                      <a:cubicBezTo>
                        <a:pt x="139" y="590"/>
                        <a:pt x="128" y="581"/>
                        <a:pt x="123" y="569"/>
                      </a:cubicBezTo>
                      <a:cubicBezTo>
                        <a:pt x="114" y="548"/>
                        <a:pt x="101" y="504"/>
                        <a:pt x="101" y="504"/>
                      </a:cubicBezTo>
                      <a:cubicBezTo>
                        <a:pt x="97" y="460"/>
                        <a:pt x="100" y="416"/>
                        <a:pt x="90" y="373"/>
                      </a:cubicBezTo>
                      <a:cubicBezTo>
                        <a:pt x="87" y="362"/>
                        <a:pt x="86" y="397"/>
                        <a:pt x="79" y="406"/>
                      </a:cubicBezTo>
                      <a:cubicBezTo>
                        <a:pt x="52" y="440"/>
                        <a:pt x="52" y="433"/>
                        <a:pt x="36" y="417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53262" name="Freeform 8"/>
                <p:cNvSpPr>
                  <a:spLocks/>
                </p:cNvSpPr>
                <p:nvPr/>
              </p:nvSpPr>
              <p:spPr bwMode="auto">
                <a:xfrm>
                  <a:off x="2064" y="1056"/>
                  <a:ext cx="513" cy="600"/>
                </a:xfrm>
                <a:custGeom>
                  <a:avLst/>
                  <a:gdLst>
                    <a:gd name="T0" fmla="*/ 0 w 513"/>
                    <a:gd name="T1" fmla="*/ 0 h 600"/>
                    <a:gd name="T2" fmla="*/ 11 w 513"/>
                    <a:gd name="T3" fmla="*/ 164 h 600"/>
                    <a:gd name="T4" fmla="*/ 44 w 513"/>
                    <a:gd name="T5" fmla="*/ 262 h 600"/>
                    <a:gd name="T6" fmla="*/ 164 w 513"/>
                    <a:gd name="T7" fmla="*/ 480 h 600"/>
                    <a:gd name="T8" fmla="*/ 186 w 513"/>
                    <a:gd name="T9" fmla="*/ 513 h 600"/>
                    <a:gd name="T10" fmla="*/ 218 w 513"/>
                    <a:gd name="T11" fmla="*/ 535 h 600"/>
                    <a:gd name="T12" fmla="*/ 229 w 513"/>
                    <a:gd name="T13" fmla="*/ 567 h 600"/>
                    <a:gd name="T14" fmla="*/ 251 w 513"/>
                    <a:gd name="T15" fmla="*/ 600 h 600"/>
                    <a:gd name="T16" fmla="*/ 338 w 513"/>
                    <a:gd name="T17" fmla="*/ 295 h 600"/>
                    <a:gd name="T18" fmla="*/ 448 w 513"/>
                    <a:gd name="T19" fmla="*/ 185 h 600"/>
                    <a:gd name="T20" fmla="*/ 513 w 513"/>
                    <a:gd name="T21" fmla="*/ 164 h 600"/>
                    <a:gd name="T22" fmla="*/ 426 w 513"/>
                    <a:gd name="T23" fmla="*/ 164 h 600"/>
                    <a:gd name="T24" fmla="*/ 360 w 513"/>
                    <a:gd name="T25" fmla="*/ 185 h 600"/>
                    <a:gd name="T26" fmla="*/ 273 w 513"/>
                    <a:gd name="T27" fmla="*/ 316 h 600"/>
                    <a:gd name="T28" fmla="*/ 251 w 513"/>
                    <a:gd name="T29" fmla="*/ 349 h 600"/>
                    <a:gd name="T30" fmla="*/ 229 w 513"/>
                    <a:gd name="T31" fmla="*/ 382 h 600"/>
                    <a:gd name="T32" fmla="*/ 142 w 513"/>
                    <a:gd name="T33" fmla="*/ 229 h 600"/>
                    <a:gd name="T34" fmla="*/ 98 w 513"/>
                    <a:gd name="T35" fmla="*/ 175 h 600"/>
                    <a:gd name="T36" fmla="*/ 44 w 513"/>
                    <a:gd name="T37" fmla="*/ 120 h 600"/>
                    <a:gd name="T38" fmla="*/ 0 w 513"/>
                    <a:gd name="T39" fmla="*/ 0 h 600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13"/>
                    <a:gd name="T61" fmla="*/ 0 h 600"/>
                    <a:gd name="T62" fmla="*/ 513 w 513"/>
                    <a:gd name="T63" fmla="*/ 600 h 600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13" h="600">
                      <a:moveTo>
                        <a:pt x="0" y="0"/>
                      </a:moveTo>
                      <a:cubicBezTo>
                        <a:pt x="4" y="55"/>
                        <a:pt x="3" y="110"/>
                        <a:pt x="11" y="164"/>
                      </a:cubicBezTo>
                      <a:cubicBezTo>
                        <a:pt x="16" y="198"/>
                        <a:pt x="33" y="229"/>
                        <a:pt x="44" y="262"/>
                      </a:cubicBezTo>
                      <a:cubicBezTo>
                        <a:pt x="72" y="345"/>
                        <a:pt x="87" y="429"/>
                        <a:pt x="164" y="480"/>
                      </a:cubicBezTo>
                      <a:cubicBezTo>
                        <a:pt x="171" y="491"/>
                        <a:pt x="177" y="504"/>
                        <a:pt x="186" y="513"/>
                      </a:cubicBezTo>
                      <a:cubicBezTo>
                        <a:pt x="195" y="522"/>
                        <a:pt x="210" y="525"/>
                        <a:pt x="218" y="535"/>
                      </a:cubicBezTo>
                      <a:cubicBezTo>
                        <a:pt x="225" y="544"/>
                        <a:pt x="224" y="557"/>
                        <a:pt x="229" y="567"/>
                      </a:cubicBezTo>
                      <a:cubicBezTo>
                        <a:pt x="235" y="579"/>
                        <a:pt x="244" y="589"/>
                        <a:pt x="251" y="600"/>
                      </a:cubicBezTo>
                      <a:cubicBezTo>
                        <a:pt x="314" y="506"/>
                        <a:pt x="286" y="374"/>
                        <a:pt x="338" y="295"/>
                      </a:cubicBezTo>
                      <a:cubicBezTo>
                        <a:pt x="371" y="246"/>
                        <a:pt x="386" y="205"/>
                        <a:pt x="448" y="185"/>
                      </a:cubicBezTo>
                      <a:cubicBezTo>
                        <a:pt x="470" y="178"/>
                        <a:pt x="513" y="164"/>
                        <a:pt x="513" y="164"/>
                      </a:cubicBezTo>
                      <a:cubicBezTo>
                        <a:pt x="467" y="149"/>
                        <a:pt x="485" y="148"/>
                        <a:pt x="426" y="164"/>
                      </a:cubicBezTo>
                      <a:cubicBezTo>
                        <a:pt x="404" y="170"/>
                        <a:pt x="360" y="185"/>
                        <a:pt x="360" y="185"/>
                      </a:cubicBezTo>
                      <a:cubicBezTo>
                        <a:pt x="331" y="229"/>
                        <a:pt x="302" y="273"/>
                        <a:pt x="273" y="316"/>
                      </a:cubicBezTo>
                      <a:cubicBezTo>
                        <a:pt x="266" y="327"/>
                        <a:pt x="258" y="338"/>
                        <a:pt x="251" y="349"/>
                      </a:cubicBezTo>
                      <a:cubicBezTo>
                        <a:pt x="244" y="360"/>
                        <a:pt x="229" y="382"/>
                        <a:pt x="229" y="382"/>
                      </a:cubicBezTo>
                      <a:cubicBezTo>
                        <a:pt x="209" y="318"/>
                        <a:pt x="201" y="268"/>
                        <a:pt x="142" y="229"/>
                      </a:cubicBezTo>
                      <a:cubicBezTo>
                        <a:pt x="120" y="163"/>
                        <a:pt x="149" y="226"/>
                        <a:pt x="98" y="175"/>
                      </a:cubicBezTo>
                      <a:cubicBezTo>
                        <a:pt x="22" y="99"/>
                        <a:pt x="137" y="182"/>
                        <a:pt x="44" y="120"/>
                      </a:cubicBezTo>
                      <a:cubicBezTo>
                        <a:pt x="16" y="78"/>
                        <a:pt x="10" y="50"/>
                        <a:pt x="0" y="0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53263" name="Freeform 9"/>
                <p:cNvSpPr>
                  <a:spLocks/>
                </p:cNvSpPr>
                <p:nvPr/>
              </p:nvSpPr>
              <p:spPr bwMode="auto">
                <a:xfrm>
                  <a:off x="2835" y="823"/>
                  <a:ext cx="652" cy="760"/>
                </a:xfrm>
                <a:custGeom>
                  <a:avLst/>
                  <a:gdLst>
                    <a:gd name="T0" fmla="*/ 645 w 652"/>
                    <a:gd name="T1" fmla="*/ 6 h 760"/>
                    <a:gd name="T2" fmla="*/ 547 w 652"/>
                    <a:gd name="T3" fmla="*/ 333 h 760"/>
                    <a:gd name="T4" fmla="*/ 449 w 652"/>
                    <a:gd name="T5" fmla="*/ 704 h 760"/>
                    <a:gd name="T6" fmla="*/ 427 w 652"/>
                    <a:gd name="T7" fmla="*/ 737 h 760"/>
                    <a:gd name="T8" fmla="*/ 394 w 652"/>
                    <a:gd name="T9" fmla="*/ 748 h 760"/>
                    <a:gd name="T10" fmla="*/ 427 w 652"/>
                    <a:gd name="T11" fmla="*/ 726 h 760"/>
                    <a:gd name="T12" fmla="*/ 438 w 652"/>
                    <a:gd name="T13" fmla="*/ 693 h 760"/>
                    <a:gd name="T14" fmla="*/ 481 w 652"/>
                    <a:gd name="T15" fmla="*/ 628 h 760"/>
                    <a:gd name="T16" fmla="*/ 470 w 652"/>
                    <a:gd name="T17" fmla="*/ 508 h 760"/>
                    <a:gd name="T18" fmla="*/ 416 w 652"/>
                    <a:gd name="T19" fmla="*/ 464 h 760"/>
                    <a:gd name="T20" fmla="*/ 241 w 652"/>
                    <a:gd name="T21" fmla="*/ 377 h 760"/>
                    <a:gd name="T22" fmla="*/ 23 w 652"/>
                    <a:gd name="T23" fmla="*/ 388 h 760"/>
                    <a:gd name="T24" fmla="*/ 89 w 652"/>
                    <a:gd name="T25" fmla="*/ 366 h 760"/>
                    <a:gd name="T26" fmla="*/ 154 w 652"/>
                    <a:gd name="T27" fmla="*/ 344 h 760"/>
                    <a:gd name="T28" fmla="*/ 470 w 652"/>
                    <a:gd name="T29" fmla="*/ 355 h 760"/>
                    <a:gd name="T30" fmla="*/ 503 w 652"/>
                    <a:gd name="T31" fmla="*/ 333 h 760"/>
                    <a:gd name="T32" fmla="*/ 536 w 652"/>
                    <a:gd name="T33" fmla="*/ 235 h 760"/>
                    <a:gd name="T34" fmla="*/ 558 w 652"/>
                    <a:gd name="T35" fmla="*/ 202 h 760"/>
                    <a:gd name="T36" fmla="*/ 590 w 652"/>
                    <a:gd name="T37" fmla="*/ 104 h 760"/>
                    <a:gd name="T38" fmla="*/ 645 w 652"/>
                    <a:gd name="T39" fmla="*/ 50 h 760"/>
                    <a:gd name="T40" fmla="*/ 645 w 652"/>
                    <a:gd name="T41" fmla="*/ 6 h 76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52"/>
                    <a:gd name="T64" fmla="*/ 0 h 760"/>
                    <a:gd name="T65" fmla="*/ 652 w 652"/>
                    <a:gd name="T66" fmla="*/ 760 h 76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52" h="760">
                      <a:moveTo>
                        <a:pt x="645" y="6"/>
                      </a:moveTo>
                      <a:cubicBezTo>
                        <a:pt x="609" y="114"/>
                        <a:pt x="584" y="226"/>
                        <a:pt x="547" y="333"/>
                      </a:cubicBezTo>
                      <a:cubicBezTo>
                        <a:pt x="541" y="450"/>
                        <a:pt x="563" y="625"/>
                        <a:pt x="449" y="704"/>
                      </a:cubicBezTo>
                      <a:cubicBezTo>
                        <a:pt x="442" y="715"/>
                        <a:pt x="437" y="729"/>
                        <a:pt x="427" y="737"/>
                      </a:cubicBezTo>
                      <a:cubicBezTo>
                        <a:pt x="418" y="744"/>
                        <a:pt x="394" y="760"/>
                        <a:pt x="394" y="748"/>
                      </a:cubicBezTo>
                      <a:cubicBezTo>
                        <a:pt x="394" y="735"/>
                        <a:pt x="416" y="733"/>
                        <a:pt x="427" y="726"/>
                      </a:cubicBezTo>
                      <a:cubicBezTo>
                        <a:pt x="431" y="715"/>
                        <a:pt x="432" y="703"/>
                        <a:pt x="438" y="693"/>
                      </a:cubicBezTo>
                      <a:cubicBezTo>
                        <a:pt x="451" y="670"/>
                        <a:pt x="481" y="628"/>
                        <a:pt x="481" y="628"/>
                      </a:cubicBezTo>
                      <a:cubicBezTo>
                        <a:pt x="477" y="588"/>
                        <a:pt x="478" y="547"/>
                        <a:pt x="470" y="508"/>
                      </a:cubicBezTo>
                      <a:cubicBezTo>
                        <a:pt x="461" y="464"/>
                        <a:pt x="445" y="480"/>
                        <a:pt x="416" y="464"/>
                      </a:cubicBezTo>
                      <a:cubicBezTo>
                        <a:pt x="345" y="425"/>
                        <a:pt x="318" y="396"/>
                        <a:pt x="241" y="377"/>
                      </a:cubicBezTo>
                      <a:cubicBezTo>
                        <a:pt x="168" y="381"/>
                        <a:pt x="96" y="393"/>
                        <a:pt x="23" y="388"/>
                      </a:cubicBezTo>
                      <a:cubicBezTo>
                        <a:pt x="0" y="386"/>
                        <a:pt x="67" y="373"/>
                        <a:pt x="89" y="366"/>
                      </a:cubicBezTo>
                      <a:cubicBezTo>
                        <a:pt x="111" y="359"/>
                        <a:pt x="154" y="344"/>
                        <a:pt x="154" y="344"/>
                      </a:cubicBezTo>
                      <a:cubicBezTo>
                        <a:pt x="279" y="352"/>
                        <a:pt x="351" y="367"/>
                        <a:pt x="470" y="355"/>
                      </a:cubicBezTo>
                      <a:cubicBezTo>
                        <a:pt x="481" y="348"/>
                        <a:pt x="496" y="344"/>
                        <a:pt x="503" y="333"/>
                      </a:cubicBezTo>
                      <a:cubicBezTo>
                        <a:pt x="504" y="332"/>
                        <a:pt x="530" y="252"/>
                        <a:pt x="536" y="235"/>
                      </a:cubicBezTo>
                      <a:cubicBezTo>
                        <a:pt x="540" y="222"/>
                        <a:pt x="553" y="214"/>
                        <a:pt x="558" y="202"/>
                      </a:cubicBezTo>
                      <a:cubicBezTo>
                        <a:pt x="566" y="184"/>
                        <a:pt x="582" y="130"/>
                        <a:pt x="590" y="104"/>
                      </a:cubicBezTo>
                      <a:cubicBezTo>
                        <a:pt x="622" y="0"/>
                        <a:pt x="599" y="142"/>
                        <a:pt x="645" y="50"/>
                      </a:cubicBezTo>
                      <a:cubicBezTo>
                        <a:pt x="652" y="37"/>
                        <a:pt x="645" y="21"/>
                        <a:pt x="645" y="6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800"/>
                </a:p>
              </p:txBody>
            </p:sp>
            <p:sp>
              <p:nvSpPr>
                <p:cNvPr id="53264" name="Line 10"/>
                <p:cNvSpPr>
                  <a:spLocks noChangeShapeType="1"/>
                </p:cNvSpPr>
                <p:nvPr/>
              </p:nvSpPr>
              <p:spPr bwMode="auto">
                <a:xfrm>
                  <a:off x="2016" y="1344"/>
                  <a:ext cx="192" cy="336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65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264" y="1200"/>
                  <a:ext cx="240" cy="48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55" name="Line 12"/>
              <p:cNvSpPr>
                <a:spLocks noChangeShapeType="1"/>
              </p:cNvSpPr>
              <p:nvPr/>
            </p:nvSpPr>
            <p:spPr bwMode="auto">
              <a:xfrm flipV="1">
                <a:off x="672" y="2976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6" name="Line 13"/>
              <p:cNvSpPr>
                <a:spLocks noChangeShapeType="1"/>
              </p:cNvSpPr>
              <p:nvPr/>
            </p:nvSpPr>
            <p:spPr bwMode="auto">
              <a:xfrm flipH="1">
                <a:off x="1296" y="2592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7" name="Line 14"/>
              <p:cNvSpPr>
                <a:spLocks noChangeShapeType="1"/>
              </p:cNvSpPr>
              <p:nvPr/>
            </p:nvSpPr>
            <p:spPr bwMode="auto">
              <a:xfrm>
                <a:off x="1872" y="2448"/>
                <a:ext cx="144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58" name="Line 15"/>
              <p:cNvSpPr>
                <a:spLocks noChangeShapeType="1"/>
              </p:cNvSpPr>
              <p:nvPr/>
            </p:nvSpPr>
            <p:spPr bwMode="auto">
              <a:xfrm flipH="1" flipV="1">
                <a:off x="2448" y="2832"/>
                <a:ext cx="24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253" name="Text Box 16"/>
            <p:cNvSpPr txBox="1">
              <a:spLocks noChangeArrowheads="1"/>
            </p:cNvSpPr>
            <p:nvPr/>
          </p:nvSpPr>
          <p:spPr bwMode="auto">
            <a:xfrm>
              <a:off x="100" y="2256"/>
              <a:ext cx="2784" cy="1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 eaLnBrk="0" hangingPunct="0">
                <a:lnSpc>
                  <a:spcPct val="110000"/>
                </a:lnSpc>
              </a:pPr>
              <a:r>
                <a:rPr lang="en-GB" sz="2800">
                  <a:solidFill>
                    <a:srgbClr val="010066"/>
                  </a:solidFill>
                </a:rPr>
                <a:t>	</a:t>
              </a:r>
              <a:r>
                <a:rPr lang="en-GB" sz="2800" b="1">
                  <a:solidFill>
                    <a:srgbClr val="107407"/>
                  </a:solidFill>
                  <a:latin typeface="Comic Sans MS" pitchFamily="66" charset="0"/>
                </a:rPr>
                <a:t>Pacemaker </a:t>
              </a:r>
              <a:r>
                <a:rPr lang="en-GB" sz="2800">
                  <a:solidFill>
                    <a:srgbClr val="107407"/>
                  </a:solidFill>
                  <a:latin typeface="Comic Sans MS" pitchFamily="66" charset="0"/>
                </a:rPr>
                <a:t>electrically stimulates</a:t>
              </a:r>
              <a:r>
                <a:rPr lang="en-GB" sz="2800">
                  <a:solidFill>
                    <a:srgbClr val="010066"/>
                  </a:solidFill>
                </a:rPr>
                <a:t> </a:t>
              </a:r>
              <a:r>
                <a:rPr lang="en-GB" sz="2800">
                  <a:solidFill>
                    <a:srgbClr val="006600"/>
                  </a:solidFill>
                  <a:latin typeface="Comic Sans MS" pitchFamily="66" charset="0"/>
                </a:rPr>
                <a:t>the atria to </a:t>
              </a:r>
              <a:r>
                <a:rPr lang="en-GB" sz="2800" b="1">
                  <a:solidFill>
                    <a:srgbClr val="006600"/>
                  </a:solidFill>
                  <a:latin typeface="Comic Sans MS" pitchFamily="66" charset="0"/>
                </a:rPr>
                <a:t>contract</a:t>
              </a:r>
              <a:r>
                <a:rPr lang="en-GB" sz="2800">
                  <a:solidFill>
                    <a:srgbClr val="006600"/>
                  </a:solidFill>
                  <a:latin typeface="Comic Sans MS" pitchFamily="66" charset="0"/>
                </a:rPr>
                <a:t> causing valves to </a:t>
              </a:r>
              <a:r>
                <a:rPr lang="en-GB" sz="2800" b="1">
                  <a:solidFill>
                    <a:srgbClr val="006600"/>
                  </a:solidFill>
                  <a:latin typeface="Comic Sans MS" pitchFamily="66" charset="0"/>
                </a:rPr>
                <a:t>open</a:t>
              </a:r>
              <a:r>
                <a:rPr lang="en-GB" sz="2800">
                  <a:solidFill>
                    <a:srgbClr val="006600"/>
                  </a:solidFill>
                  <a:latin typeface="Comic Sans MS" pitchFamily="66" charset="0"/>
                </a:rPr>
                <a:t> to allow blood into the ventricles.</a:t>
              </a:r>
            </a:p>
          </p:txBody>
        </p:sp>
      </p:grpSp>
      <p:sp>
        <p:nvSpPr>
          <p:cNvPr id="53250" name="Text Box 17"/>
          <p:cNvSpPr txBox="1">
            <a:spLocks noChangeArrowheads="1"/>
          </p:cNvSpPr>
          <p:nvPr/>
        </p:nvSpPr>
        <p:spPr bwMode="auto">
          <a:xfrm>
            <a:off x="0" y="188913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800" b="1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3251" name="Text Box 18"/>
          <p:cNvSpPr txBox="1">
            <a:spLocks noChangeArrowheads="1"/>
          </p:cNvSpPr>
          <p:nvPr/>
        </p:nvSpPr>
        <p:spPr bwMode="auto">
          <a:xfrm>
            <a:off x="611188" y="908050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u="sng">
                <a:solidFill>
                  <a:srgbClr val="006600"/>
                </a:solidFill>
                <a:latin typeface="Comic Sans MS" pitchFamily="66" charset="0"/>
              </a:rPr>
              <a:t>STEP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1" name="Group 4"/>
          <p:cNvGrpSpPr>
            <a:grpSpLocks/>
          </p:cNvGrpSpPr>
          <p:nvPr/>
        </p:nvGrpSpPr>
        <p:grpSpPr bwMode="auto">
          <a:xfrm>
            <a:off x="822325" y="873125"/>
            <a:ext cx="2514600" cy="3048000"/>
            <a:chOff x="1728" y="576"/>
            <a:chExt cx="2112" cy="2544"/>
          </a:xfrm>
        </p:grpSpPr>
        <p:sp>
          <p:nvSpPr>
            <p:cNvPr id="2" name="Freeform 5"/>
            <p:cNvSpPr>
              <a:spLocks/>
            </p:cNvSpPr>
            <p:nvPr/>
          </p:nvSpPr>
          <p:spPr bwMode="auto">
            <a:xfrm>
              <a:off x="1755" y="1036"/>
              <a:ext cx="464" cy="480"/>
            </a:xfrm>
            <a:custGeom>
              <a:avLst/>
              <a:gdLst>
                <a:gd name="T0" fmla="*/ 34 w 464"/>
                <a:gd name="T1" fmla="*/ 197 h 480"/>
                <a:gd name="T2" fmla="*/ 100 w 464"/>
                <a:gd name="T3" fmla="*/ 339 h 480"/>
                <a:gd name="T4" fmla="*/ 110 w 464"/>
                <a:gd name="T5" fmla="*/ 437 h 480"/>
                <a:gd name="T6" fmla="*/ 241 w 464"/>
                <a:gd name="T7" fmla="*/ 448 h 480"/>
                <a:gd name="T8" fmla="*/ 307 w 464"/>
                <a:gd name="T9" fmla="*/ 480 h 480"/>
                <a:gd name="T10" fmla="*/ 340 w 464"/>
                <a:gd name="T11" fmla="*/ 469 h 480"/>
                <a:gd name="T12" fmla="*/ 372 w 464"/>
                <a:gd name="T13" fmla="*/ 382 h 480"/>
                <a:gd name="T14" fmla="*/ 438 w 464"/>
                <a:gd name="T15" fmla="*/ 339 h 480"/>
                <a:gd name="T16" fmla="*/ 460 w 464"/>
                <a:gd name="T17" fmla="*/ 273 h 480"/>
                <a:gd name="T18" fmla="*/ 427 w 464"/>
                <a:gd name="T19" fmla="*/ 99 h 480"/>
                <a:gd name="T20" fmla="*/ 405 w 464"/>
                <a:gd name="T21" fmla="*/ 66 h 480"/>
                <a:gd name="T22" fmla="*/ 394 w 464"/>
                <a:gd name="T23" fmla="*/ 33 h 480"/>
                <a:gd name="T24" fmla="*/ 329 w 464"/>
                <a:gd name="T25" fmla="*/ 0 h 480"/>
                <a:gd name="T26" fmla="*/ 241 w 464"/>
                <a:gd name="T27" fmla="*/ 33 h 480"/>
                <a:gd name="T28" fmla="*/ 220 w 464"/>
                <a:gd name="T29" fmla="*/ 66 h 480"/>
                <a:gd name="T30" fmla="*/ 187 w 464"/>
                <a:gd name="T31" fmla="*/ 77 h 480"/>
                <a:gd name="T32" fmla="*/ 154 w 464"/>
                <a:gd name="T33" fmla="*/ 99 h 480"/>
                <a:gd name="T34" fmla="*/ 56 w 464"/>
                <a:gd name="T35" fmla="*/ 131 h 480"/>
                <a:gd name="T36" fmla="*/ 34 w 464"/>
                <a:gd name="T37" fmla="*/ 197 h 4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4"/>
                <a:gd name="T58" fmla="*/ 0 h 480"/>
                <a:gd name="T59" fmla="*/ 464 w 464"/>
                <a:gd name="T60" fmla="*/ 480 h 4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4" h="480">
                  <a:moveTo>
                    <a:pt x="34" y="197"/>
                  </a:moveTo>
                  <a:cubicBezTo>
                    <a:pt x="44" y="277"/>
                    <a:pt x="38" y="297"/>
                    <a:pt x="100" y="339"/>
                  </a:cubicBezTo>
                  <a:cubicBezTo>
                    <a:pt x="103" y="372"/>
                    <a:pt x="84" y="417"/>
                    <a:pt x="110" y="437"/>
                  </a:cubicBezTo>
                  <a:cubicBezTo>
                    <a:pt x="145" y="464"/>
                    <a:pt x="198" y="440"/>
                    <a:pt x="241" y="448"/>
                  </a:cubicBezTo>
                  <a:cubicBezTo>
                    <a:pt x="265" y="453"/>
                    <a:pt x="284" y="472"/>
                    <a:pt x="307" y="480"/>
                  </a:cubicBezTo>
                  <a:cubicBezTo>
                    <a:pt x="318" y="476"/>
                    <a:pt x="331" y="476"/>
                    <a:pt x="340" y="469"/>
                  </a:cubicBezTo>
                  <a:cubicBezTo>
                    <a:pt x="396" y="425"/>
                    <a:pt x="323" y="445"/>
                    <a:pt x="372" y="382"/>
                  </a:cubicBezTo>
                  <a:cubicBezTo>
                    <a:pt x="388" y="361"/>
                    <a:pt x="438" y="339"/>
                    <a:pt x="438" y="339"/>
                  </a:cubicBezTo>
                  <a:cubicBezTo>
                    <a:pt x="445" y="317"/>
                    <a:pt x="464" y="296"/>
                    <a:pt x="460" y="273"/>
                  </a:cubicBezTo>
                  <a:cubicBezTo>
                    <a:pt x="451" y="218"/>
                    <a:pt x="453" y="149"/>
                    <a:pt x="427" y="99"/>
                  </a:cubicBezTo>
                  <a:cubicBezTo>
                    <a:pt x="421" y="87"/>
                    <a:pt x="411" y="78"/>
                    <a:pt x="405" y="66"/>
                  </a:cubicBezTo>
                  <a:cubicBezTo>
                    <a:pt x="400" y="56"/>
                    <a:pt x="401" y="42"/>
                    <a:pt x="394" y="33"/>
                  </a:cubicBezTo>
                  <a:cubicBezTo>
                    <a:pt x="379" y="14"/>
                    <a:pt x="350" y="7"/>
                    <a:pt x="329" y="0"/>
                  </a:cubicBezTo>
                  <a:cubicBezTo>
                    <a:pt x="291" y="8"/>
                    <a:pt x="269" y="5"/>
                    <a:pt x="241" y="33"/>
                  </a:cubicBezTo>
                  <a:cubicBezTo>
                    <a:pt x="232" y="42"/>
                    <a:pt x="230" y="58"/>
                    <a:pt x="220" y="66"/>
                  </a:cubicBezTo>
                  <a:cubicBezTo>
                    <a:pt x="211" y="73"/>
                    <a:pt x="197" y="72"/>
                    <a:pt x="187" y="77"/>
                  </a:cubicBezTo>
                  <a:cubicBezTo>
                    <a:pt x="175" y="83"/>
                    <a:pt x="166" y="93"/>
                    <a:pt x="154" y="99"/>
                  </a:cubicBezTo>
                  <a:cubicBezTo>
                    <a:pt x="123" y="114"/>
                    <a:pt x="56" y="131"/>
                    <a:pt x="56" y="131"/>
                  </a:cubicBezTo>
                  <a:cubicBezTo>
                    <a:pt x="51" y="138"/>
                    <a:pt x="0" y="197"/>
                    <a:pt x="34" y="197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2727" y="778"/>
              <a:ext cx="502" cy="858"/>
            </a:xfrm>
            <a:custGeom>
              <a:avLst/>
              <a:gdLst>
                <a:gd name="T0" fmla="*/ 44 w 502"/>
                <a:gd name="T1" fmla="*/ 171 h 858"/>
                <a:gd name="T2" fmla="*/ 0 w 502"/>
                <a:gd name="T3" fmla="*/ 291 h 858"/>
                <a:gd name="T4" fmla="*/ 11 w 502"/>
                <a:gd name="T5" fmla="*/ 771 h 858"/>
                <a:gd name="T6" fmla="*/ 88 w 502"/>
                <a:gd name="T7" fmla="*/ 858 h 858"/>
                <a:gd name="T8" fmla="*/ 186 w 502"/>
                <a:gd name="T9" fmla="*/ 826 h 858"/>
                <a:gd name="T10" fmla="*/ 208 w 502"/>
                <a:gd name="T11" fmla="*/ 793 h 858"/>
                <a:gd name="T12" fmla="*/ 382 w 502"/>
                <a:gd name="T13" fmla="*/ 749 h 858"/>
                <a:gd name="T14" fmla="*/ 469 w 502"/>
                <a:gd name="T15" fmla="*/ 640 h 858"/>
                <a:gd name="T16" fmla="*/ 458 w 502"/>
                <a:gd name="T17" fmla="*/ 400 h 858"/>
                <a:gd name="T18" fmla="*/ 480 w 502"/>
                <a:gd name="T19" fmla="*/ 335 h 858"/>
                <a:gd name="T20" fmla="*/ 502 w 502"/>
                <a:gd name="T21" fmla="*/ 226 h 858"/>
                <a:gd name="T22" fmla="*/ 491 w 502"/>
                <a:gd name="T23" fmla="*/ 106 h 858"/>
                <a:gd name="T24" fmla="*/ 480 w 502"/>
                <a:gd name="T25" fmla="*/ 73 h 858"/>
                <a:gd name="T26" fmla="*/ 437 w 502"/>
                <a:gd name="T27" fmla="*/ 62 h 858"/>
                <a:gd name="T28" fmla="*/ 262 w 502"/>
                <a:gd name="T29" fmla="*/ 7 h 858"/>
                <a:gd name="T30" fmla="*/ 142 w 502"/>
                <a:gd name="T31" fmla="*/ 29 h 858"/>
                <a:gd name="T32" fmla="*/ 66 w 502"/>
                <a:gd name="T33" fmla="*/ 117 h 858"/>
                <a:gd name="T34" fmla="*/ 44 w 502"/>
                <a:gd name="T35" fmla="*/ 171 h 8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2"/>
                <a:gd name="T55" fmla="*/ 0 h 858"/>
                <a:gd name="T56" fmla="*/ 502 w 502"/>
                <a:gd name="T57" fmla="*/ 858 h 8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2" h="858">
                  <a:moveTo>
                    <a:pt x="44" y="171"/>
                  </a:moveTo>
                  <a:cubicBezTo>
                    <a:pt x="34" y="221"/>
                    <a:pt x="28" y="249"/>
                    <a:pt x="0" y="291"/>
                  </a:cubicBezTo>
                  <a:cubicBezTo>
                    <a:pt x="4" y="451"/>
                    <a:pt x="4" y="611"/>
                    <a:pt x="11" y="771"/>
                  </a:cubicBezTo>
                  <a:cubicBezTo>
                    <a:pt x="13" y="810"/>
                    <a:pt x="88" y="858"/>
                    <a:pt x="88" y="858"/>
                  </a:cubicBezTo>
                  <a:cubicBezTo>
                    <a:pt x="129" y="851"/>
                    <a:pt x="156" y="855"/>
                    <a:pt x="186" y="826"/>
                  </a:cubicBezTo>
                  <a:cubicBezTo>
                    <a:pt x="195" y="817"/>
                    <a:pt x="197" y="800"/>
                    <a:pt x="208" y="793"/>
                  </a:cubicBezTo>
                  <a:cubicBezTo>
                    <a:pt x="253" y="764"/>
                    <a:pt x="331" y="756"/>
                    <a:pt x="382" y="749"/>
                  </a:cubicBezTo>
                  <a:cubicBezTo>
                    <a:pt x="440" y="730"/>
                    <a:pt x="452" y="691"/>
                    <a:pt x="469" y="640"/>
                  </a:cubicBezTo>
                  <a:cubicBezTo>
                    <a:pt x="444" y="543"/>
                    <a:pt x="440" y="530"/>
                    <a:pt x="458" y="400"/>
                  </a:cubicBezTo>
                  <a:cubicBezTo>
                    <a:pt x="461" y="377"/>
                    <a:pt x="475" y="357"/>
                    <a:pt x="480" y="335"/>
                  </a:cubicBezTo>
                  <a:cubicBezTo>
                    <a:pt x="487" y="299"/>
                    <a:pt x="502" y="226"/>
                    <a:pt x="502" y="226"/>
                  </a:cubicBezTo>
                  <a:cubicBezTo>
                    <a:pt x="498" y="186"/>
                    <a:pt x="497" y="146"/>
                    <a:pt x="491" y="106"/>
                  </a:cubicBezTo>
                  <a:cubicBezTo>
                    <a:pt x="489" y="95"/>
                    <a:pt x="489" y="80"/>
                    <a:pt x="480" y="73"/>
                  </a:cubicBezTo>
                  <a:cubicBezTo>
                    <a:pt x="469" y="64"/>
                    <a:pt x="451" y="66"/>
                    <a:pt x="437" y="62"/>
                  </a:cubicBezTo>
                  <a:cubicBezTo>
                    <a:pt x="378" y="44"/>
                    <a:pt x="322" y="22"/>
                    <a:pt x="262" y="7"/>
                  </a:cubicBezTo>
                  <a:cubicBezTo>
                    <a:pt x="222" y="12"/>
                    <a:pt x="171" y="0"/>
                    <a:pt x="142" y="29"/>
                  </a:cubicBezTo>
                  <a:cubicBezTo>
                    <a:pt x="9" y="162"/>
                    <a:pt x="160" y="52"/>
                    <a:pt x="66" y="117"/>
                  </a:cubicBezTo>
                  <a:cubicBezTo>
                    <a:pt x="40" y="155"/>
                    <a:pt x="44" y="136"/>
                    <a:pt x="44" y="171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2112" y="816"/>
              <a:ext cx="611" cy="885"/>
            </a:xfrm>
            <a:custGeom>
              <a:avLst/>
              <a:gdLst>
                <a:gd name="T0" fmla="*/ 153 w 611"/>
                <a:gd name="T1" fmla="*/ 753 h 885"/>
                <a:gd name="T2" fmla="*/ 295 w 611"/>
                <a:gd name="T3" fmla="*/ 829 h 885"/>
                <a:gd name="T4" fmla="*/ 524 w 611"/>
                <a:gd name="T5" fmla="*/ 884 h 885"/>
                <a:gd name="T6" fmla="*/ 601 w 611"/>
                <a:gd name="T7" fmla="*/ 873 h 885"/>
                <a:gd name="T8" fmla="*/ 611 w 611"/>
                <a:gd name="T9" fmla="*/ 840 h 885"/>
                <a:gd name="T10" fmla="*/ 601 w 611"/>
                <a:gd name="T11" fmla="*/ 568 h 885"/>
                <a:gd name="T12" fmla="*/ 579 w 611"/>
                <a:gd name="T13" fmla="*/ 502 h 885"/>
                <a:gd name="T14" fmla="*/ 568 w 611"/>
                <a:gd name="T15" fmla="*/ 469 h 885"/>
                <a:gd name="T16" fmla="*/ 557 w 611"/>
                <a:gd name="T17" fmla="*/ 360 h 885"/>
                <a:gd name="T18" fmla="*/ 535 w 611"/>
                <a:gd name="T19" fmla="*/ 328 h 885"/>
                <a:gd name="T20" fmla="*/ 491 w 611"/>
                <a:gd name="T21" fmla="*/ 109 h 885"/>
                <a:gd name="T22" fmla="*/ 470 w 611"/>
                <a:gd name="T23" fmla="*/ 44 h 885"/>
                <a:gd name="T24" fmla="*/ 404 w 611"/>
                <a:gd name="T25" fmla="*/ 0 h 885"/>
                <a:gd name="T26" fmla="*/ 262 w 611"/>
                <a:gd name="T27" fmla="*/ 33 h 885"/>
                <a:gd name="T28" fmla="*/ 230 w 611"/>
                <a:gd name="T29" fmla="*/ 44 h 885"/>
                <a:gd name="T30" fmla="*/ 44 w 611"/>
                <a:gd name="T31" fmla="*/ 44 h 885"/>
                <a:gd name="T32" fmla="*/ 110 w 611"/>
                <a:gd name="T33" fmla="*/ 480 h 885"/>
                <a:gd name="T34" fmla="*/ 142 w 611"/>
                <a:gd name="T35" fmla="*/ 709 h 885"/>
                <a:gd name="T36" fmla="*/ 153 w 611"/>
                <a:gd name="T37" fmla="*/ 753 h 88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11"/>
                <a:gd name="T58" fmla="*/ 0 h 885"/>
                <a:gd name="T59" fmla="*/ 611 w 611"/>
                <a:gd name="T60" fmla="*/ 885 h 88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11" h="885">
                  <a:moveTo>
                    <a:pt x="153" y="753"/>
                  </a:moveTo>
                  <a:cubicBezTo>
                    <a:pt x="192" y="870"/>
                    <a:pt x="128" y="844"/>
                    <a:pt x="295" y="829"/>
                  </a:cubicBezTo>
                  <a:cubicBezTo>
                    <a:pt x="386" y="837"/>
                    <a:pt x="451" y="835"/>
                    <a:pt x="524" y="884"/>
                  </a:cubicBezTo>
                  <a:cubicBezTo>
                    <a:pt x="550" y="880"/>
                    <a:pt x="578" y="885"/>
                    <a:pt x="601" y="873"/>
                  </a:cubicBezTo>
                  <a:cubicBezTo>
                    <a:pt x="611" y="868"/>
                    <a:pt x="611" y="851"/>
                    <a:pt x="611" y="840"/>
                  </a:cubicBezTo>
                  <a:cubicBezTo>
                    <a:pt x="611" y="749"/>
                    <a:pt x="610" y="658"/>
                    <a:pt x="601" y="568"/>
                  </a:cubicBezTo>
                  <a:cubicBezTo>
                    <a:pt x="599" y="545"/>
                    <a:pt x="586" y="524"/>
                    <a:pt x="579" y="502"/>
                  </a:cubicBezTo>
                  <a:cubicBezTo>
                    <a:pt x="575" y="491"/>
                    <a:pt x="568" y="469"/>
                    <a:pt x="568" y="469"/>
                  </a:cubicBezTo>
                  <a:cubicBezTo>
                    <a:pt x="564" y="433"/>
                    <a:pt x="565" y="396"/>
                    <a:pt x="557" y="360"/>
                  </a:cubicBezTo>
                  <a:cubicBezTo>
                    <a:pt x="554" y="347"/>
                    <a:pt x="537" y="341"/>
                    <a:pt x="535" y="328"/>
                  </a:cubicBezTo>
                  <a:cubicBezTo>
                    <a:pt x="514" y="211"/>
                    <a:pt x="544" y="189"/>
                    <a:pt x="491" y="109"/>
                  </a:cubicBezTo>
                  <a:cubicBezTo>
                    <a:pt x="484" y="87"/>
                    <a:pt x="489" y="57"/>
                    <a:pt x="470" y="44"/>
                  </a:cubicBezTo>
                  <a:cubicBezTo>
                    <a:pt x="448" y="29"/>
                    <a:pt x="404" y="0"/>
                    <a:pt x="404" y="0"/>
                  </a:cubicBezTo>
                  <a:cubicBezTo>
                    <a:pt x="307" y="14"/>
                    <a:pt x="351" y="3"/>
                    <a:pt x="262" y="33"/>
                  </a:cubicBezTo>
                  <a:cubicBezTo>
                    <a:pt x="251" y="37"/>
                    <a:pt x="230" y="44"/>
                    <a:pt x="230" y="44"/>
                  </a:cubicBezTo>
                  <a:cubicBezTo>
                    <a:pt x="147" y="23"/>
                    <a:pt x="125" y="17"/>
                    <a:pt x="44" y="44"/>
                  </a:cubicBezTo>
                  <a:cubicBezTo>
                    <a:pt x="0" y="175"/>
                    <a:pt x="29" y="362"/>
                    <a:pt x="110" y="480"/>
                  </a:cubicBezTo>
                  <a:cubicBezTo>
                    <a:pt x="121" y="559"/>
                    <a:pt x="132" y="628"/>
                    <a:pt x="142" y="709"/>
                  </a:cubicBezTo>
                  <a:cubicBezTo>
                    <a:pt x="154" y="802"/>
                    <a:pt x="153" y="776"/>
                    <a:pt x="153" y="753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55304" name="Freeform 8"/>
            <p:cNvSpPr>
              <a:spLocks/>
            </p:cNvSpPr>
            <p:nvPr/>
          </p:nvSpPr>
          <p:spPr bwMode="auto">
            <a:xfrm>
              <a:off x="3312" y="912"/>
              <a:ext cx="479" cy="380"/>
            </a:xfrm>
            <a:custGeom>
              <a:avLst/>
              <a:gdLst>
                <a:gd name="T0" fmla="*/ 151 w 479"/>
                <a:gd name="T1" fmla="*/ 44 h 380"/>
                <a:gd name="T2" fmla="*/ 86 w 479"/>
                <a:gd name="T3" fmla="*/ 66 h 380"/>
                <a:gd name="T4" fmla="*/ 53 w 479"/>
                <a:gd name="T5" fmla="*/ 76 h 380"/>
                <a:gd name="T6" fmla="*/ 64 w 479"/>
                <a:gd name="T7" fmla="*/ 196 h 380"/>
                <a:gd name="T8" fmla="*/ 75 w 479"/>
                <a:gd name="T9" fmla="*/ 229 h 380"/>
                <a:gd name="T10" fmla="*/ 108 w 479"/>
                <a:gd name="T11" fmla="*/ 338 h 380"/>
                <a:gd name="T12" fmla="*/ 206 w 479"/>
                <a:gd name="T13" fmla="*/ 349 h 380"/>
                <a:gd name="T14" fmla="*/ 359 w 479"/>
                <a:gd name="T15" fmla="*/ 360 h 380"/>
                <a:gd name="T16" fmla="*/ 435 w 479"/>
                <a:gd name="T17" fmla="*/ 284 h 380"/>
                <a:gd name="T18" fmla="*/ 457 w 479"/>
                <a:gd name="T19" fmla="*/ 251 h 380"/>
                <a:gd name="T20" fmla="*/ 479 w 479"/>
                <a:gd name="T21" fmla="*/ 186 h 380"/>
                <a:gd name="T22" fmla="*/ 468 w 479"/>
                <a:gd name="T23" fmla="*/ 44 h 380"/>
                <a:gd name="T24" fmla="*/ 457 w 479"/>
                <a:gd name="T25" fmla="*/ 11 h 380"/>
                <a:gd name="T26" fmla="*/ 391 w 479"/>
                <a:gd name="T27" fmla="*/ 0 h 380"/>
                <a:gd name="T28" fmla="*/ 195 w 479"/>
                <a:gd name="T29" fmla="*/ 22 h 380"/>
                <a:gd name="T30" fmla="*/ 151 w 479"/>
                <a:gd name="T31" fmla="*/ 44 h 3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9"/>
                <a:gd name="T49" fmla="*/ 0 h 380"/>
                <a:gd name="T50" fmla="*/ 479 w 479"/>
                <a:gd name="T51" fmla="*/ 380 h 3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9" h="380">
                  <a:moveTo>
                    <a:pt x="151" y="44"/>
                  </a:moveTo>
                  <a:cubicBezTo>
                    <a:pt x="129" y="51"/>
                    <a:pt x="108" y="59"/>
                    <a:pt x="86" y="66"/>
                  </a:cubicBezTo>
                  <a:cubicBezTo>
                    <a:pt x="75" y="70"/>
                    <a:pt x="53" y="76"/>
                    <a:pt x="53" y="76"/>
                  </a:cubicBezTo>
                  <a:cubicBezTo>
                    <a:pt x="16" y="132"/>
                    <a:pt x="0" y="155"/>
                    <a:pt x="64" y="196"/>
                  </a:cubicBezTo>
                  <a:cubicBezTo>
                    <a:pt x="68" y="207"/>
                    <a:pt x="75" y="217"/>
                    <a:pt x="75" y="229"/>
                  </a:cubicBezTo>
                  <a:cubicBezTo>
                    <a:pt x="75" y="266"/>
                    <a:pt x="42" y="321"/>
                    <a:pt x="108" y="338"/>
                  </a:cubicBezTo>
                  <a:cubicBezTo>
                    <a:pt x="140" y="346"/>
                    <a:pt x="173" y="345"/>
                    <a:pt x="206" y="349"/>
                  </a:cubicBezTo>
                  <a:cubicBezTo>
                    <a:pt x="299" y="380"/>
                    <a:pt x="248" y="374"/>
                    <a:pt x="359" y="360"/>
                  </a:cubicBezTo>
                  <a:cubicBezTo>
                    <a:pt x="416" y="341"/>
                    <a:pt x="385" y="358"/>
                    <a:pt x="435" y="284"/>
                  </a:cubicBezTo>
                  <a:cubicBezTo>
                    <a:pt x="442" y="273"/>
                    <a:pt x="453" y="264"/>
                    <a:pt x="457" y="251"/>
                  </a:cubicBezTo>
                  <a:cubicBezTo>
                    <a:pt x="464" y="229"/>
                    <a:pt x="479" y="186"/>
                    <a:pt x="479" y="186"/>
                  </a:cubicBezTo>
                  <a:cubicBezTo>
                    <a:pt x="475" y="139"/>
                    <a:pt x="474" y="91"/>
                    <a:pt x="468" y="44"/>
                  </a:cubicBezTo>
                  <a:cubicBezTo>
                    <a:pt x="467" y="32"/>
                    <a:pt x="467" y="17"/>
                    <a:pt x="457" y="11"/>
                  </a:cubicBezTo>
                  <a:cubicBezTo>
                    <a:pt x="438" y="0"/>
                    <a:pt x="413" y="4"/>
                    <a:pt x="391" y="0"/>
                  </a:cubicBezTo>
                  <a:cubicBezTo>
                    <a:pt x="322" y="6"/>
                    <a:pt x="262" y="10"/>
                    <a:pt x="195" y="22"/>
                  </a:cubicBezTo>
                  <a:cubicBezTo>
                    <a:pt x="147" y="31"/>
                    <a:pt x="151" y="19"/>
                    <a:pt x="151" y="44"/>
                  </a:cubicBezTo>
                  <a:close/>
                </a:path>
              </a:pathLst>
            </a:custGeom>
            <a:solidFill>
              <a:srgbClr val="FF0000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55305" name="Freeform 9"/>
            <p:cNvSpPr>
              <a:spLocks/>
            </p:cNvSpPr>
            <p:nvPr/>
          </p:nvSpPr>
          <p:spPr bwMode="auto">
            <a:xfrm>
              <a:off x="1728" y="721"/>
              <a:ext cx="2112" cy="2399"/>
            </a:xfrm>
            <a:custGeom>
              <a:avLst/>
              <a:gdLst>
                <a:gd name="T0" fmla="*/ 47 w 2381"/>
                <a:gd name="T1" fmla="*/ 1059 h 2184"/>
                <a:gd name="T2" fmla="*/ 207 w 2381"/>
                <a:gd name="T3" fmla="*/ 1940 h 2184"/>
                <a:gd name="T4" fmla="*/ 398 w 2381"/>
                <a:gd name="T5" fmla="*/ 2418 h 2184"/>
                <a:gd name="T6" fmla="*/ 474 w 2381"/>
                <a:gd name="T7" fmla="*/ 2607 h 2184"/>
                <a:gd name="T8" fmla="*/ 611 w 2381"/>
                <a:gd name="T9" fmla="*/ 2779 h 2184"/>
                <a:gd name="T10" fmla="*/ 749 w 2381"/>
                <a:gd name="T11" fmla="*/ 2866 h 2184"/>
                <a:gd name="T12" fmla="*/ 985 w 2381"/>
                <a:gd name="T13" fmla="*/ 2765 h 2184"/>
                <a:gd name="T14" fmla="*/ 1045 w 2381"/>
                <a:gd name="T15" fmla="*/ 2663 h 2184"/>
                <a:gd name="T16" fmla="*/ 1213 w 2381"/>
                <a:gd name="T17" fmla="*/ 2172 h 2184"/>
                <a:gd name="T18" fmla="*/ 1380 w 2381"/>
                <a:gd name="T19" fmla="*/ 1638 h 2184"/>
                <a:gd name="T20" fmla="*/ 1456 w 2381"/>
                <a:gd name="T21" fmla="*/ 1376 h 2184"/>
                <a:gd name="T22" fmla="*/ 1502 w 2381"/>
                <a:gd name="T23" fmla="*/ 1073 h 2184"/>
                <a:gd name="T24" fmla="*/ 1593 w 2381"/>
                <a:gd name="T25" fmla="*/ 885 h 2184"/>
                <a:gd name="T26" fmla="*/ 1654 w 2381"/>
                <a:gd name="T27" fmla="*/ 581 h 2184"/>
                <a:gd name="T28" fmla="*/ 1525 w 2381"/>
                <a:gd name="T29" fmla="*/ 595 h 2184"/>
                <a:gd name="T30" fmla="*/ 1395 w 2381"/>
                <a:gd name="T31" fmla="*/ 843 h 2184"/>
                <a:gd name="T32" fmla="*/ 1357 w 2381"/>
                <a:gd name="T33" fmla="*/ 1059 h 2184"/>
                <a:gd name="T34" fmla="*/ 1395 w 2381"/>
                <a:gd name="T35" fmla="*/ 1174 h 2184"/>
                <a:gd name="T36" fmla="*/ 1243 w 2381"/>
                <a:gd name="T37" fmla="*/ 1376 h 2184"/>
                <a:gd name="T38" fmla="*/ 1197 w 2381"/>
                <a:gd name="T39" fmla="*/ 1493 h 2184"/>
                <a:gd name="T40" fmla="*/ 1060 w 2381"/>
                <a:gd name="T41" fmla="*/ 1867 h 2184"/>
                <a:gd name="T42" fmla="*/ 930 w 2381"/>
                <a:gd name="T43" fmla="*/ 2273 h 2184"/>
                <a:gd name="T44" fmla="*/ 847 w 2381"/>
                <a:gd name="T45" fmla="*/ 2331 h 2184"/>
                <a:gd name="T46" fmla="*/ 787 w 2381"/>
                <a:gd name="T47" fmla="*/ 1607 h 2184"/>
                <a:gd name="T48" fmla="*/ 900 w 2381"/>
                <a:gd name="T49" fmla="*/ 610 h 2184"/>
                <a:gd name="T50" fmla="*/ 877 w 2381"/>
                <a:gd name="T51" fmla="*/ 62 h 2184"/>
                <a:gd name="T52" fmla="*/ 794 w 2381"/>
                <a:gd name="T53" fmla="*/ 321 h 2184"/>
                <a:gd name="T54" fmla="*/ 741 w 2381"/>
                <a:gd name="T55" fmla="*/ 581 h 2184"/>
                <a:gd name="T56" fmla="*/ 611 w 2381"/>
                <a:gd name="T57" fmla="*/ 76 h 2184"/>
                <a:gd name="T58" fmla="*/ 657 w 2381"/>
                <a:gd name="T59" fmla="*/ 306 h 2184"/>
                <a:gd name="T60" fmla="*/ 633 w 2381"/>
                <a:gd name="T61" fmla="*/ 595 h 2184"/>
                <a:gd name="T62" fmla="*/ 703 w 2381"/>
                <a:gd name="T63" fmla="*/ 1102 h 2184"/>
                <a:gd name="T64" fmla="*/ 741 w 2381"/>
                <a:gd name="T65" fmla="*/ 1810 h 2184"/>
                <a:gd name="T66" fmla="*/ 603 w 2381"/>
                <a:gd name="T67" fmla="*/ 2214 h 2184"/>
                <a:gd name="T68" fmla="*/ 451 w 2381"/>
                <a:gd name="T69" fmla="*/ 1926 h 2184"/>
                <a:gd name="T70" fmla="*/ 337 w 2381"/>
                <a:gd name="T71" fmla="*/ 1810 h 2184"/>
                <a:gd name="T72" fmla="*/ 291 w 2381"/>
                <a:gd name="T73" fmla="*/ 1681 h 2184"/>
                <a:gd name="T74" fmla="*/ 177 w 2381"/>
                <a:gd name="T75" fmla="*/ 1290 h 2184"/>
                <a:gd name="T76" fmla="*/ 276 w 2381"/>
                <a:gd name="T77" fmla="*/ 1230 h 2184"/>
                <a:gd name="T78" fmla="*/ 162 w 2381"/>
                <a:gd name="T79" fmla="*/ 942 h 2184"/>
                <a:gd name="T80" fmla="*/ 101 w 2381"/>
                <a:gd name="T81" fmla="*/ 797 h 2184"/>
                <a:gd name="T82" fmla="*/ 63 w 2381"/>
                <a:gd name="T83" fmla="*/ 494 h 21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81"/>
                <a:gd name="T127" fmla="*/ 0 h 2184"/>
                <a:gd name="T128" fmla="*/ 2381 w 2381"/>
                <a:gd name="T129" fmla="*/ 2184 h 21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81" h="2184">
                  <a:moveTo>
                    <a:pt x="36" y="417"/>
                  </a:moveTo>
                  <a:cubicBezTo>
                    <a:pt x="17" y="472"/>
                    <a:pt x="10" y="521"/>
                    <a:pt x="3" y="580"/>
                  </a:cubicBezTo>
                  <a:cubicBezTo>
                    <a:pt x="10" y="656"/>
                    <a:pt x="0" y="752"/>
                    <a:pt x="68" y="799"/>
                  </a:cubicBezTo>
                  <a:cubicBezTo>
                    <a:pt x="83" y="821"/>
                    <a:pt x="97" y="842"/>
                    <a:pt x="112" y="864"/>
                  </a:cubicBezTo>
                  <a:cubicBezTo>
                    <a:pt x="119" y="875"/>
                    <a:pt x="134" y="897"/>
                    <a:pt x="134" y="897"/>
                  </a:cubicBezTo>
                  <a:cubicBezTo>
                    <a:pt x="158" y="1089"/>
                    <a:pt x="213" y="1290"/>
                    <a:pt x="297" y="1464"/>
                  </a:cubicBezTo>
                  <a:cubicBezTo>
                    <a:pt x="336" y="1545"/>
                    <a:pt x="373" y="1631"/>
                    <a:pt x="450" y="1682"/>
                  </a:cubicBezTo>
                  <a:cubicBezTo>
                    <a:pt x="501" y="1759"/>
                    <a:pt x="472" y="1734"/>
                    <a:pt x="527" y="1769"/>
                  </a:cubicBezTo>
                  <a:cubicBezTo>
                    <a:pt x="551" y="1849"/>
                    <a:pt x="515" y="1756"/>
                    <a:pt x="570" y="1824"/>
                  </a:cubicBezTo>
                  <a:cubicBezTo>
                    <a:pt x="631" y="1900"/>
                    <a:pt x="519" y="1816"/>
                    <a:pt x="614" y="1879"/>
                  </a:cubicBezTo>
                  <a:cubicBezTo>
                    <a:pt x="636" y="1942"/>
                    <a:pt x="608" y="1884"/>
                    <a:pt x="657" y="1933"/>
                  </a:cubicBezTo>
                  <a:cubicBezTo>
                    <a:pt x="666" y="1942"/>
                    <a:pt x="669" y="1957"/>
                    <a:pt x="679" y="1966"/>
                  </a:cubicBezTo>
                  <a:cubicBezTo>
                    <a:pt x="797" y="2068"/>
                    <a:pt x="702" y="1978"/>
                    <a:pt x="777" y="2020"/>
                  </a:cubicBezTo>
                  <a:cubicBezTo>
                    <a:pt x="800" y="2033"/>
                    <a:pt x="824" y="2045"/>
                    <a:pt x="843" y="2064"/>
                  </a:cubicBezTo>
                  <a:cubicBezTo>
                    <a:pt x="854" y="2075"/>
                    <a:pt x="862" y="2089"/>
                    <a:pt x="876" y="2097"/>
                  </a:cubicBezTo>
                  <a:cubicBezTo>
                    <a:pt x="896" y="2108"/>
                    <a:pt x="919" y="2112"/>
                    <a:pt x="941" y="2119"/>
                  </a:cubicBezTo>
                  <a:cubicBezTo>
                    <a:pt x="974" y="2130"/>
                    <a:pt x="1006" y="2140"/>
                    <a:pt x="1039" y="2151"/>
                  </a:cubicBezTo>
                  <a:cubicBezTo>
                    <a:pt x="1050" y="2155"/>
                    <a:pt x="1061" y="2158"/>
                    <a:pt x="1072" y="2162"/>
                  </a:cubicBezTo>
                  <a:cubicBezTo>
                    <a:pt x="1083" y="2166"/>
                    <a:pt x="1105" y="2173"/>
                    <a:pt x="1105" y="2173"/>
                  </a:cubicBezTo>
                  <a:cubicBezTo>
                    <a:pt x="1174" y="2169"/>
                    <a:pt x="1251" y="2184"/>
                    <a:pt x="1312" y="2151"/>
                  </a:cubicBezTo>
                  <a:cubicBezTo>
                    <a:pt x="1315" y="2149"/>
                    <a:pt x="1392" y="2098"/>
                    <a:pt x="1410" y="2086"/>
                  </a:cubicBezTo>
                  <a:cubicBezTo>
                    <a:pt x="1421" y="2079"/>
                    <a:pt x="1443" y="2064"/>
                    <a:pt x="1443" y="2064"/>
                  </a:cubicBezTo>
                  <a:cubicBezTo>
                    <a:pt x="1450" y="2053"/>
                    <a:pt x="1456" y="2040"/>
                    <a:pt x="1465" y="2031"/>
                  </a:cubicBezTo>
                  <a:cubicBezTo>
                    <a:pt x="1474" y="2022"/>
                    <a:pt x="1490" y="2020"/>
                    <a:pt x="1497" y="2009"/>
                  </a:cubicBezTo>
                  <a:cubicBezTo>
                    <a:pt x="1519" y="1973"/>
                    <a:pt x="1509" y="1939"/>
                    <a:pt x="1541" y="1911"/>
                  </a:cubicBezTo>
                  <a:cubicBezTo>
                    <a:pt x="1561" y="1894"/>
                    <a:pt x="1607" y="1868"/>
                    <a:pt x="1607" y="1868"/>
                  </a:cubicBezTo>
                  <a:cubicBezTo>
                    <a:pt x="1655" y="1794"/>
                    <a:pt x="1702" y="1719"/>
                    <a:pt x="1737" y="1639"/>
                  </a:cubicBezTo>
                  <a:cubicBezTo>
                    <a:pt x="1774" y="1554"/>
                    <a:pt x="1774" y="1442"/>
                    <a:pt x="1857" y="1388"/>
                  </a:cubicBezTo>
                  <a:cubicBezTo>
                    <a:pt x="1881" y="1315"/>
                    <a:pt x="1848" y="1393"/>
                    <a:pt x="1901" y="1333"/>
                  </a:cubicBezTo>
                  <a:cubicBezTo>
                    <a:pt x="1928" y="1302"/>
                    <a:pt x="1952" y="1268"/>
                    <a:pt x="1977" y="1235"/>
                  </a:cubicBezTo>
                  <a:cubicBezTo>
                    <a:pt x="1993" y="1214"/>
                    <a:pt x="2006" y="1191"/>
                    <a:pt x="2021" y="1169"/>
                  </a:cubicBezTo>
                  <a:cubicBezTo>
                    <a:pt x="2028" y="1158"/>
                    <a:pt x="2043" y="1137"/>
                    <a:pt x="2043" y="1137"/>
                  </a:cubicBezTo>
                  <a:cubicBezTo>
                    <a:pt x="2069" y="1059"/>
                    <a:pt x="2052" y="1090"/>
                    <a:pt x="2087" y="1039"/>
                  </a:cubicBezTo>
                  <a:cubicBezTo>
                    <a:pt x="2118" y="938"/>
                    <a:pt x="2071" y="1079"/>
                    <a:pt x="2119" y="973"/>
                  </a:cubicBezTo>
                  <a:cubicBezTo>
                    <a:pt x="2128" y="952"/>
                    <a:pt x="2141" y="908"/>
                    <a:pt x="2141" y="908"/>
                  </a:cubicBezTo>
                  <a:cubicBezTo>
                    <a:pt x="2145" y="875"/>
                    <a:pt x="2136" y="838"/>
                    <a:pt x="2152" y="809"/>
                  </a:cubicBezTo>
                  <a:cubicBezTo>
                    <a:pt x="2164" y="786"/>
                    <a:pt x="2217" y="766"/>
                    <a:pt x="2217" y="766"/>
                  </a:cubicBezTo>
                  <a:cubicBezTo>
                    <a:pt x="2232" y="744"/>
                    <a:pt x="2246" y="722"/>
                    <a:pt x="2261" y="700"/>
                  </a:cubicBezTo>
                  <a:cubicBezTo>
                    <a:pt x="2268" y="689"/>
                    <a:pt x="2283" y="668"/>
                    <a:pt x="2283" y="668"/>
                  </a:cubicBezTo>
                  <a:cubicBezTo>
                    <a:pt x="2309" y="589"/>
                    <a:pt x="2292" y="621"/>
                    <a:pt x="2327" y="569"/>
                  </a:cubicBezTo>
                  <a:cubicBezTo>
                    <a:pt x="2340" y="529"/>
                    <a:pt x="2347" y="507"/>
                    <a:pt x="2359" y="471"/>
                  </a:cubicBezTo>
                  <a:cubicBezTo>
                    <a:pt x="2363" y="460"/>
                    <a:pt x="2366" y="450"/>
                    <a:pt x="2370" y="439"/>
                  </a:cubicBezTo>
                  <a:cubicBezTo>
                    <a:pt x="2374" y="428"/>
                    <a:pt x="2381" y="406"/>
                    <a:pt x="2381" y="406"/>
                  </a:cubicBezTo>
                  <a:cubicBezTo>
                    <a:pt x="2368" y="306"/>
                    <a:pt x="2337" y="197"/>
                    <a:pt x="2305" y="100"/>
                  </a:cubicBezTo>
                  <a:cubicBezTo>
                    <a:pt x="2219" y="228"/>
                    <a:pt x="2334" y="351"/>
                    <a:pt x="2185" y="449"/>
                  </a:cubicBezTo>
                  <a:cubicBezTo>
                    <a:pt x="2126" y="537"/>
                    <a:pt x="2203" y="431"/>
                    <a:pt x="2130" y="504"/>
                  </a:cubicBezTo>
                  <a:cubicBezTo>
                    <a:pt x="2080" y="554"/>
                    <a:pt x="2139" y="526"/>
                    <a:pt x="2076" y="548"/>
                  </a:cubicBezTo>
                  <a:cubicBezTo>
                    <a:pt x="2025" y="624"/>
                    <a:pt x="2054" y="598"/>
                    <a:pt x="1999" y="635"/>
                  </a:cubicBezTo>
                  <a:cubicBezTo>
                    <a:pt x="1975" y="706"/>
                    <a:pt x="1921" y="769"/>
                    <a:pt x="1879" y="831"/>
                  </a:cubicBezTo>
                  <a:cubicBezTo>
                    <a:pt x="1872" y="841"/>
                    <a:pt x="1902" y="825"/>
                    <a:pt x="1912" y="820"/>
                  </a:cubicBezTo>
                  <a:cubicBezTo>
                    <a:pt x="1924" y="814"/>
                    <a:pt x="1934" y="806"/>
                    <a:pt x="1945" y="799"/>
                  </a:cubicBezTo>
                  <a:cubicBezTo>
                    <a:pt x="1974" y="802"/>
                    <a:pt x="2005" y="797"/>
                    <a:pt x="2032" y="809"/>
                  </a:cubicBezTo>
                  <a:cubicBezTo>
                    <a:pt x="2052" y="818"/>
                    <a:pt x="2041" y="866"/>
                    <a:pt x="2032" y="875"/>
                  </a:cubicBezTo>
                  <a:cubicBezTo>
                    <a:pt x="2024" y="883"/>
                    <a:pt x="2010" y="882"/>
                    <a:pt x="1999" y="886"/>
                  </a:cubicBezTo>
                  <a:cubicBezTo>
                    <a:pt x="1962" y="941"/>
                    <a:pt x="1902" y="958"/>
                    <a:pt x="1847" y="995"/>
                  </a:cubicBezTo>
                  <a:cubicBezTo>
                    <a:pt x="1836" y="1002"/>
                    <a:pt x="1825" y="1010"/>
                    <a:pt x="1814" y="1017"/>
                  </a:cubicBezTo>
                  <a:cubicBezTo>
                    <a:pt x="1803" y="1024"/>
                    <a:pt x="1781" y="1039"/>
                    <a:pt x="1781" y="1039"/>
                  </a:cubicBezTo>
                  <a:cubicBezTo>
                    <a:pt x="1774" y="1050"/>
                    <a:pt x="1768" y="1062"/>
                    <a:pt x="1759" y="1071"/>
                  </a:cubicBezTo>
                  <a:cubicBezTo>
                    <a:pt x="1750" y="1080"/>
                    <a:pt x="1735" y="1083"/>
                    <a:pt x="1727" y="1093"/>
                  </a:cubicBezTo>
                  <a:cubicBezTo>
                    <a:pt x="1720" y="1102"/>
                    <a:pt x="1721" y="1116"/>
                    <a:pt x="1716" y="1126"/>
                  </a:cubicBezTo>
                  <a:cubicBezTo>
                    <a:pt x="1687" y="1183"/>
                    <a:pt x="1661" y="1242"/>
                    <a:pt x="1607" y="1279"/>
                  </a:cubicBezTo>
                  <a:cubicBezTo>
                    <a:pt x="1589" y="1306"/>
                    <a:pt x="1561" y="1347"/>
                    <a:pt x="1541" y="1377"/>
                  </a:cubicBezTo>
                  <a:cubicBezTo>
                    <a:pt x="1534" y="1388"/>
                    <a:pt x="1519" y="1409"/>
                    <a:pt x="1519" y="1409"/>
                  </a:cubicBezTo>
                  <a:cubicBezTo>
                    <a:pt x="1480" y="1526"/>
                    <a:pt x="1541" y="1352"/>
                    <a:pt x="1487" y="1475"/>
                  </a:cubicBezTo>
                  <a:cubicBezTo>
                    <a:pt x="1454" y="1549"/>
                    <a:pt x="1451" y="1613"/>
                    <a:pt x="1377" y="1660"/>
                  </a:cubicBezTo>
                  <a:cubicBezTo>
                    <a:pt x="1358" y="1723"/>
                    <a:pt x="1383" y="1666"/>
                    <a:pt x="1334" y="1715"/>
                  </a:cubicBezTo>
                  <a:cubicBezTo>
                    <a:pt x="1325" y="1724"/>
                    <a:pt x="1323" y="1741"/>
                    <a:pt x="1312" y="1748"/>
                  </a:cubicBezTo>
                  <a:cubicBezTo>
                    <a:pt x="1293" y="1760"/>
                    <a:pt x="1247" y="1769"/>
                    <a:pt x="1247" y="1769"/>
                  </a:cubicBezTo>
                  <a:cubicBezTo>
                    <a:pt x="1236" y="1766"/>
                    <a:pt x="1222" y="1767"/>
                    <a:pt x="1214" y="1759"/>
                  </a:cubicBezTo>
                  <a:cubicBezTo>
                    <a:pt x="1206" y="1751"/>
                    <a:pt x="1204" y="1738"/>
                    <a:pt x="1203" y="1726"/>
                  </a:cubicBezTo>
                  <a:cubicBezTo>
                    <a:pt x="1196" y="1624"/>
                    <a:pt x="1201" y="1522"/>
                    <a:pt x="1192" y="1420"/>
                  </a:cubicBezTo>
                  <a:cubicBezTo>
                    <a:pt x="1186" y="1353"/>
                    <a:pt x="1142" y="1280"/>
                    <a:pt x="1127" y="1213"/>
                  </a:cubicBezTo>
                  <a:cubicBezTo>
                    <a:pt x="1142" y="1064"/>
                    <a:pt x="1165" y="915"/>
                    <a:pt x="1181" y="766"/>
                  </a:cubicBezTo>
                  <a:cubicBezTo>
                    <a:pt x="1203" y="553"/>
                    <a:pt x="1183" y="629"/>
                    <a:pt x="1225" y="504"/>
                  </a:cubicBezTo>
                  <a:cubicBezTo>
                    <a:pt x="1233" y="479"/>
                    <a:pt x="1290" y="460"/>
                    <a:pt x="1290" y="460"/>
                  </a:cubicBezTo>
                  <a:cubicBezTo>
                    <a:pt x="1243" y="444"/>
                    <a:pt x="1239" y="465"/>
                    <a:pt x="1192" y="449"/>
                  </a:cubicBezTo>
                  <a:cubicBezTo>
                    <a:pt x="1156" y="308"/>
                    <a:pt x="1234" y="147"/>
                    <a:pt x="1279" y="13"/>
                  </a:cubicBezTo>
                  <a:cubicBezTo>
                    <a:pt x="1283" y="0"/>
                    <a:pt x="1264" y="35"/>
                    <a:pt x="1257" y="46"/>
                  </a:cubicBezTo>
                  <a:cubicBezTo>
                    <a:pt x="1242" y="96"/>
                    <a:pt x="1210" y="134"/>
                    <a:pt x="1181" y="177"/>
                  </a:cubicBezTo>
                  <a:cubicBezTo>
                    <a:pt x="1174" y="188"/>
                    <a:pt x="1166" y="198"/>
                    <a:pt x="1159" y="209"/>
                  </a:cubicBezTo>
                  <a:cubicBezTo>
                    <a:pt x="1152" y="220"/>
                    <a:pt x="1137" y="242"/>
                    <a:pt x="1137" y="242"/>
                  </a:cubicBezTo>
                  <a:cubicBezTo>
                    <a:pt x="1123" y="289"/>
                    <a:pt x="1099" y="326"/>
                    <a:pt x="1083" y="373"/>
                  </a:cubicBezTo>
                  <a:cubicBezTo>
                    <a:pt x="1079" y="384"/>
                    <a:pt x="1076" y="395"/>
                    <a:pt x="1072" y="406"/>
                  </a:cubicBezTo>
                  <a:cubicBezTo>
                    <a:pt x="1068" y="417"/>
                    <a:pt x="1061" y="439"/>
                    <a:pt x="1061" y="439"/>
                  </a:cubicBezTo>
                  <a:cubicBezTo>
                    <a:pt x="1052" y="323"/>
                    <a:pt x="1042" y="150"/>
                    <a:pt x="930" y="79"/>
                  </a:cubicBezTo>
                  <a:cubicBezTo>
                    <a:pt x="926" y="66"/>
                    <a:pt x="917" y="16"/>
                    <a:pt x="887" y="24"/>
                  </a:cubicBezTo>
                  <a:cubicBezTo>
                    <a:pt x="876" y="27"/>
                    <a:pt x="880" y="46"/>
                    <a:pt x="876" y="57"/>
                  </a:cubicBezTo>
                  <a:cubicBezTo>
                    <a:pt x="880" y="68"/>
                    <a:pt x="882" y="79"/>
                    <a:pt x="887" y="89"/>
                  </a:cubicBezTo>
                  <a:cubicBezTo>
                    <a:pt x="893" y="101"/>
                    <a:pt x="903" y="110"/>
                    <a:pt x="908" y="122"/>
                  </a:cubicBezTo>
                  <a:cubicBezTo>
                    <a:pt x="932" y="177"/>
                    <a:pt x="926" y="181"/>
                    <a:pt x="941" y="231"/>
                  </a:cubicBezTo>
                  <a:cubicBezTo>
                    <a:pt x="964" y="308"/>
                    <a:pt x="993" y="383"/>
                    <a:pt x="1017" y="460"/>
                  </a:cubicBezTo>
                  <a:cubicBezTo>
                    <a:pt x="1018" y="463"/>
                    <a:pt x="945" y="440"/>
                    <a:pt x="941" y="439"/>
                  </a:cubicBezTo>
                  <a:cubicBezTo>
                    <a:pt x="930" y="442"/>
                    <a:pt x="908" y="438"/>
                    <a:pt x="908" y="449"/>
                  </a:cubicBezTo>
                  <a:cubicBezTo>
                    <a:pt x="908" y="462"/>
                    <a:pt x="932" y="461"/>
                    <a:pt x="941" y="471"/>
                  </a:cubicBezTo>
                  <a:cubicBezTo>
                    <a:pt x="980" y="515"/>
                    <a:pt x="1020" y="578"/>
                    <a:pt x="1039" y="635"/>
                  </a:cubicBezTo>
                  <a:cubicBezTo>
                    <a:pt x="1029" y="701"/>
                    <a:pt x="1016" y="765"/>
                    <a:pt x="1007" y="831"/>
                  </a:cubicBezTo>
                  <a:cubicBezTo>
                    <a:pt x="1010" y="955"/>
                    <a:pt x="1011" y="1078"/>
                    <a:pt x="1017" y="1202"/>
                  </a:cubicBezTo>
                  <a:cubicBezTo>
                    <a:pt x="1018" y="1216"/>
                    <a:pt x="1034" y="1283"/>
                    <a:pt x="1039" y="1300"/>
                  </a:cubicBezTo>
                  <a:cubicBezTo>
                    <a:pt x="1046" y="1322"/>
                    <a:pt x="1054" y="1344"/>
                    <a:pt x="1061" y="1366"/>
                  </a:cubicBezTo>
                  <a:cubicBezTo>
                    <a:pt x="1065" y="1377"/>
                    <a:pt x="1072" y="1399"/>
                    <a:pt x="1072" y="1399"/>
                  </a:cubicBezTo>
                  <a:cubicBezTo>
                    <a:pt x="1064" y="1606"/>
                    <a:pt x="1135" y="1656"/>
                    <a:pt x="996" y="1704"/>
                  </a:cubicBezTo>
                  <a:cubicBezTo>
                    <a:pt x="956" y="1696"/>
                    <a:pt x="902" y="1691"/>
                    <a:pt x="865" y="1671"/>
                  </a:cubicBezTo>
                  <a:cubicBezTo>
                    <a:pt x="842" y="1658"/>
                    <a:pt x="799" y="1628"/>
                    <a:pt x="799" y="1628"/>
                  </a:cubicBezTo>
                  <a:cubicBezTo>
                    <a:pt x="795" y="1621"/>
                    <a:pt x="727" y="1507"/>
                    <a:pt x="712" y="1497"/>
                  </a:cubicBezTo>
                  <a:cubicBezTo>
                    <a:pt x="690" y="1482"/>
                    <a:pt x="672" y="1461"/>
                    <a:pt x="647" y="1453"/>
                  </a:cubicBezTo>
                  <a:cubicBezTo>
                    <a:pt x="636" y="1449"/>
                    <a:pt x="624" y="1447"/>
                    <a:pt x="614" y="1442"/>
                  </a:cubicBezTo>
                  <a:cubicBezTo>
                    <a:pt x="592" y="1431"/>
                    <a:pt x="570" y="1421"/>
                    <a:pt x="548" y="1409"/>
                  </a:cubicBezTo>
                  <a:cubicBezTo>
                    <a:pt x="525" y="1396"/>
                    <a:pt x="483" y="1366"/>
                    <a:pt x="483" y="1366"/>
                  </a:cubicBezTo>
                  <a:cubicBezTo>
                    <a:pt x="476" y="1355"/>
                    <a:pt x="469" y="1343"/>
                    <a:pt x="461" y="1333"/>
                  </a:cubicBezTo>
                  <a:cubicBezTo>
                    <a:pt x="451" y="1321"/>
                    <a:pt x="437" y="1313"/>
                    <a:pt x="428" y="1300"/>
                  </a:cubicBezTo>
                  <a:cubicBezTo>
                    <a:pt x="422" y="1291"/>
                    <a:pt x="422" y="1278"/>
                    <a:pt x="417" y="1268"/>
                  </a:cubicBezTo>
                  <a:cubicBezTo>
                    <a:pt x="386" y="1211"/>
                    <a:pt x="344" y="1159"/>
                    <a:pt x="308" y="1104"/>
                  </a:cubicBezTo>
                  <a:cubicBezTo>
                    <a:pt x="276" y="1054"/>
                    <a:pt x="289" y="1079"/>
                    <a:pt x="265" y="1006"/>
                  </a:cubicBezTo>
                  <a:cubicBezTo>
                    <a:pt x="261" y="995"/>
                    <a:pt x="254" y="973"/>
                    <a:pt x="254" y="973"/>
                  </a:cubicBezTo>
                  <a:cubicBezTo>
                    <a:pt x="265" y="884"/>
                    <a:pt x="249" y="852"/>
                    <a:pt x="341" y="875"/>
                  </a:cubicBezTo>
                  <a:cubicBezTo>
                    <a:pt x="352" y="882"/>
                    <a:pt x="365" y="888"/>
                    <a:pt x="374" y="897"/>
                  </a:cubicBezTo>
                  <a:cubicBezTo>
                    <a:pt x="383" y="906"/>
                    <a:pt x="396" y="942"/>
                    <a:pt x="396" y="929"/>
                  </a:cubicBezTo>
                  <a:cubicBezTo>
                    <a:pt x="396" y="906"/>
                    <a:pt x="381" y="886"/>
                    <a:pt x="374" y="864"/>
                  </a:cubicBezTo>
                  <a:cubicBezTo>
                    <a:pt x="356" y="810"/>
                    <a:pt x="357" y="775"/>
                    <a:pt x="297" y="755"/>
                  </a:cubicBezTo>
                  <a:cubicBezTo>
                    <a:pt x="275" y="740"/>
                    <a:pt x="254" y="726"/>
                    <a:pt x="232" y="711"/>
                  </a:cubicBezTo>
                  <a:cubicBezTo>
                    <a:pt x="221" y="704"/>
                    <a:pt x="199" y="689"/>
                    <a:pt x="199" y="689"/>
                  </a:cubicBezTo>
                  <a:cubicBezTo>
                    <a:pt x="171" y="607"/>
                    <a:pt x="212" y="707"/>
                    <a:pt x="156" y="635"/>
                  </a:cubicBezTo>
                  <a:cubicBezTo>
                    <a:pt x="149" y="626"/>
                    <a:pt x="150" y="612"/>
                    <a:pt x="145" y="602"/>
                  </a:cubicBezTo>
                  <a:cubicBezTo>
                    <a:pt x="139" y="590"/>
                    <a:pt x="128" y="581"/>
                    <a:pt x="123" y="569"/>
                  </a:cubicBezTo>
                  <a:cubicBezTo>
                    <a:pt x="114" y="548"/>
                    <a:pt x="101" y="504"/>
                    <a:pt x="101" y="504"/>
                  </a:cubicBezTo>
                  <a:cubicBezTo>
                    <a:pt x="97" y="460"/>
                    <a:pt x="100" y="416"/>
                    <a:pt x="90" y="373"/>
                  </a:cubicBezTo>
                  <a:cubicBezTo>
                    <a:pt x="87" y="362"/>
                    <a:pt x="86" y="397"/>
                    <a:pt x="79" y="406"/>
                  </a:cubicBezTo>
                  <a:cubicBezTo>
                    <a:pt x="52" y="440"/>
                    <a:pt x="52" y="433"/>
                    <a:pt x="36" y="41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auto">
            <a:xfrm>
              <a:off x="2073" y="993"/>
              <a:ext cx="305" cy="736"/>
            </a:xfrm>
            <a:custGeom>
              <a:avLst/>
              <a:gdLst>
                <a:gd name="T0" fmla="*/ 11 w 305"/>
                <a:gd name="T1" fmla="*/ 0 h 736"/>
                <a:gd name="T2" fmla="*/ 54 w 305"/>
                <a:gd name="T3" fmla="*/ 98 h 736"/>
                <a:gd name="T4" fmla="*/ 142 w 305"/>
                <a:gd name="T5" fmla="*/ 338 h 736"/>
                <a:gd name="T6" fmla="*/ 76 w 305"/>
                <a:gd name="T7" fmla="*/ 600 h 736"/>
                <a:gd name="T8" fmla="*/ 65 w 305"/>
                <a:gd name="T9" fmla="*/ 632 h 736"/>
                <a:gd name="T10" fmla="*/ 22 w 305"/>
                <a:gd name="T11" fmla="*/ 698 h 736"/>
                <a:gd name="T12" fmla="*/ 11 w 305"/>
                <a:gd name="T13" fmla="*/ 731 h 736"/>
                <a:gd name="T14" fmla="*/ 76 w 305"/>
                <a:gd name="T15" fmla="*/ 709 h 736"/>
                <a:gd name="T16" fmla="*/ 109 w 305"/>
                <a:gd name="T17" fmla="*/ 698 h 736"/>
                <a:gd name="T18" fmla="*/ 174 w 305"/>
                <a:gd name="T19" fmla="*/ 654 h 736"/>
                <a:gd name="T20" fmla="*/ 240 w 305"/>
                <a:gd name="T21" fmla="*/ 556 h 736"/>
                <a:gd name="T22" fmla="*/ 262 w 305"/>
                <a:gd name="T23" fmla="*/ 523 h 736"/>
                <a:gd name="T24" fmla="*/ 305 w 305"/>
                <a:gd name="T25" fmla="*/ 338 h 736"/>
                <a:gd name="T26" fmla="*/ 283 w 305"/>
                <a:gd name="T27" fmla="*/ 316 h 736"/>
                <a:gd name="T28" fmla="*/ 251 w 305"/>
                <a:gd name="T29" fmla="*/ 338 h 736"/>
                <a:gd name="T30" fmla="*/ 218 w 305"/>
                <a:gd name="T31" fmla="*/ 327 h 736"/>
                <a:gd name="T32" fmla="*/ 196 w 305"/>
                <a:gd name="T33" fmla="*/ 240 h 736"/>
                <a:gd name="T34" fmla="*/ 152 w 305"/>
                <a:gd name="T35" fmla="*/ 142 h 736"/>
                <a:gd name="T36" fmla="*/ 11 w 305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5"/>
                <a:gd name="T58" fmla="*/ 0 h 736"/>
                <a:gd name="T59" fmla="*/ 305 w 305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5" h="736">
                  <a:moveTo>
                    <a:pt x="11" y="0"/>
                  </a:moveTo>
                  <a:cubicBezTo>
                    <a:pt x="31" y="30"/>
                    <a:pt x="34" y="68"/>
                    <a:pt x="54" y="98"/>
                  </a:cubicBezTo>
                  <a:cubicBezTo>
                    <a:pt x="101" y="169"/>
                    <a:pt x="115" y="258"/>
                    <a:pt x="142" y="338"/>
                  </a:cubicBezTo>
                  <a:cubicBezTo>
                    <a:pt x="132" y="457"/>
                    <a:pt x="125" y="504"/>
                    <a:pt x="76" y="600"/>
                  </a:cubicBezTo>
                  <a:cubicBezTo>
                    <a:pt x="71" y="610"/>
                    <a:pt x="70" y="622"/>
                    <a:pt x="65" y="632"/>
                  </a:cubicBezTo>
                  <a:cubicBezTo>
                    <a:pt x="52" y="655"/>
                    <a:pt x="36" y="676"/>
                    <a:pt x="22" y="698"/>
                  </a:cubicBezTo>
                  <a:cubicBezTo>
                    <a:pt x="16" y="708"/>
                    <a:pt x="0" y="729"/>
                    <a:pt x="11" y="731"/>
                  </a:cubicBezTo>
                  <a:cubicBezTo>
                    <a:pt x="33" y="736"/>
                    <a:pt x="54" y="716"/>
                    <a:pt x="76" y="709"/>
                  </a:cubicBezTo>
                  <a:cubicBezTo>
                    <a:pt x="87" y="705"/>
                    <a:pt x="99" y="704"/>
                    <a:pt x="109" y="698"/>
                  </a:cubicBezTo>
                  <a:cubicBezTo>
                    <a:pt x="131" y="683"/>
                    <a:pt x="174" y="654"/>
                    <a:pt x="174" y="654"/>
                  </a:cubicBezTo>
                  <a:cubicBezTo>
                    <a:pt x="225" y="578"/>
                    <a:pt x="203" y="611"/>
                    <a:pt x="240" y="556"/>
                  </a:cubicBezTo>
                  <a:cubicBezTo>
                    <a:pt x="247" y="545"/>
                    <a:pt x="262" y="523"/>
                    <a:pt x="262" y="523"/>
                  </a:cubicBezTo>
                  <a:cubicBezTo>
                    <a:pt x="282" y="461"/>
                    <a:pt x="289" y="401"/>
                    <a:pt x="305" y="338"/>
                  </a:cubicBezTo>
                  <a:cubicBezTo>
                    <a:pt x="284" y="234"/>
                    <a:pt x="305" y="288"/>
                    <a:pt x="283" y="316"/>
                  </a:cubicBezTo>
                  <a:cubicBezTo>
                    <a:pt x="275" y="326"/>
                    <a:pt x="262" y="331"/>
                    <a:pt x="251" y="338"/>
                  </a:cubicBezTo>
                  <a:cubicBezTo>
                    <a:pt x="240" y="334"/>
                    <a:pt x="224" y="337"/>
                    <a:pt x="218" y="327"/>
                  </a:cubicBezTo>
                  <a:cubicBezTo>
                    <a:pt x="203" y="301"/>
                    <a:pt x="205" y="268"/>
                    <a:pt x="196" y="240"/>
                  </a:cubicBezTo>
                  <a:cubicBezTo>
                    <a:pt x="170" y="162"/>
                    <a:pt x="187" y="193"/>
                    <a:pt x="152" y="142"/>
                  </a:cubicBezTo>
                  <a:cubicBezTo>
                    <a:pt x="122" y="42"/>
                    <a:pt x="91" y="42"/>
                    <a:pt x="11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auto">
            <a:xfrm>
              <a:off x="3022" y="764"/>
              <a:ext cx="513" cy="852"/>
            </a:xfrm>
            <a:custGeom>
              <a:avLst/>
              <a:gdLst>
                <a:gd name="T0" fmla="*/ 185 w 513"/>
                <a:gd name="T1" fmla="*/ 0 h 852"/>
                <a:gd name="T2" fmla="*/ 142 w 513"/>
                <a:gd name="T3" fmla="*/ 251 h 852"/>
                <a:gd name="T4" fmla="*/ 109 w 513"/>
                <a:gd name="T5" fmla="*/ 360 h 852"/>
                <a:gd name="T6" fmla="*/ 65 w 513"/>
                <a:gd name="T7" fmla="*/ 469 h 852"/>
                <a:gd name="T8" fmla="*/ 0 w 513"/>
                <a:gd name="T9" fmla="*/ 491 h 852"/>
                <a:gd name="T10" fmla="*/ 87 w 513"/>
                <a:gd name="T11" fmla="*/ 567 h 852"/>
                <a:gd name="T12" fmla="*/ 185 w 513"/>
                <a:gd name="T13" fmla="*/ 687 h 852"/>
                <a:gd name="T14" fmla="*/ 240 w 513"/>
                <a:gd name="T15" fmla="*/ 741 h 852"/>
                <a:gd name="T16" fmla="*/ 262 w 513"/>
                <a:gd name="T17" fmla="*/ 774 h 852"/>
                <a:gd name="T18" fmla="*/ 327 w 513"/>
                <a:gd name="T19" fmla="*/ 807 h 852"/>
                <a:gd name="T20" fmla="*/ 360 w 513"/>
                <a:gd name="T21" fmla="*/ 829 h 852"/>
                <a:gd name="T22" fmla="*/ 393 w 513"/>
                <a:gd name="T23" fmla="*/ 840 h 852"/>
                <a:gd name="T24" fmla="*/ 360 w 513"/>
                <a:gd name="T25" fmla="*/ 818 h 852"/>
                <a:gd name="T26" fmla="*/ 327 w 513"/>
                <a:gd name="T27" fmla="*/ 752 h 852"/>
                <a:gd name="T28" fmla="*/ 262 w 513"/>
                <a:gd name="T29" fmla="*/ 709 h 852"/>
                <a:gd name="T30" fmla="*/ 185 w 513"/>
                <a:gd name="T31" fmla="*/ 545 h 852"/>
                <a:gd name="T32" fmla="*/ 207 w 513"/>
                <a:gd name="T33" fmla="*/ 425 h 852"/>
                <a:gd name="T34" fmla="*/ 414 w 513"/>
                <a:gd name="T35" fmla="*/ 261 h 852"/>
                <a:gd name="T36" fmla="*/ 436 w 513"/>
                <a:gd name="T37" fmla="*/ 229 h 852"/>
                <a:gd name="T38" fmla="*/ 469 w 513"/>
                <a:gd name="T39" fmla="*/ 207 h 852"/>
                <a:gd name="T40" fmla="*/ 513 w 513"/>
                <a:gd name="T41" fmla="*/ 141 h 852"/>
                <a:gd name="T42" fmla="*/ 480 w 513"/>
                <a:gd name="T43" fmla="*/ 131 h 852"/>
                <a:gd name="T44" fmla="*/ 458 w 513"/>
                <a:gd name="T45" fmla="*/ 163 h 852"/>
                <a:gd name="T46" fmla="*/ 294 w 513"/>
                <a:gd name="T47" fmla="*/ 261 h 852"/>
                <a:gd name="T48" fmla="*/ 240 w 513"/>
                <a:gd name="T49" fmla="*/ 251 h 852"/>
                <a:gd name="T50" fmla="*/ 218 w 513"/>
                <a:gd name="T51" fmla="*/ 185 h 852"/>
                <a:gd name="T52" fmla="*/ 185 w 513"/>
                <a:gd name="T53" fmla="*/ 0 h 8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13"/>
                <a:gd name="T82" fmla="*/ 0 h 852"/>
                <a:gd name="T83" fmla="*/ 513 w 513"/>
                <a:gd name="T84" fmla="*/ 852 h 8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13" h="852">
                  <a:moveTo>
                    <a:pt x="185" y="0"/>
                  </a:moveTo>
                  <a:cubicBezTo>
                    <a:pt x="157" y="80"/>
                    <a:pt x="157" y="168"/>
                    <a:pt x="142" y="251"/>
                  </a:cubicBezTo>
                  <a:cubicBezTo>
                    <a:pt x="135" y="287"/>
                    <a:pt x="119" y="324"/>
                    <a:pt x="109" y="360"/>
                  </a:cubicBezTo>
                  <a:cubicBezTo>
                    <a:pt x="101" y="389"/>
                    <a:pt x="94" y="450"/>
                    <a:pt x="65" y="469"/>
                  </a:cubicBezTo>
                  <a:cubicBezTo>
                    <a:pt x="46" y="481"/>
                    <a:pt x="0" y="491"/>
                    <a:pt x="0" y="491"/>
                  </a:cubicBezTo>
                  <a:cubicBezTo>
                    <a:pt x="37" y="514"/>
                    <a:pt x="51" y="543"/>
                    <a:pt x="87" y="567"/>
                  </a:cubicBezTo>
                  <a:cubicBezTo>
                    <a:pt x="105" y="622"/>
                    <a:pt x="137" y="654"/>
                    <a:pt x="185" y="687"/>
                  </a:cubicBezTo>
                  <a:cubicBezTo>
                    <a:pt x="244" y="776"/>
                    <a:pt x="166" y="669"/>
                    <a:pt x="240" y="741"/>
                  </a:cubicBezTo>
                  <a:cubicBezTo>
                    <a:pt x="249" y="750"/>
                    <a:pt x="253" y="765"/>
                    <a:pt x="262" y="774"/>
                  </a:cubicBezTo>
                  <a:cubicBezTo>
                    <a:pt x="293" y="806"/>
                    <a:pt x="291" y="789"/>
                    <a:pt x="327" y="807"/>
                  </a:cubicBezTo>
                  <a:cubicBezTo>
                    <a:pt x="339" y="813"/>
                    <a:pt x="348" y="823"/>
                    <a:pt x="360" y="829"/>
                  </a:cubicBezTo>
                  <a:cubicBezTo>
                    <a:pt x="370" y="834"/>
                    <a:pt x="393" y="852"/>
                    <a:pt x="393" y="840"/>
                  </a:cubicBezTo>
                  <a:cubicBezTo>
                    <a:pt x="393" y="827"/>
                    <a:pt x="371" y="825"/>
                    <a:pt x="360" y="818"/>
                  </a:cubicBezTo>
                  <a:cubicBezTo>
                    <a:pt x="352" y="794"/>
                    <a:pt x="347" y="770"/>
                    <a:pt x="327" y="752"/>
                  </a:cubicBezTo>
                  <a:cubicBezTo>
                    <a:pt x="307" y="735"/>
                    <a:pt x="262" y="709"/>
                    <a:pt x="262" y="709"/>
                  </a:cubicBezTo>
                  <a:cubicBezTo>
                    <a:pt x="243" y="651"/>
                    <a:pt x="204" y="603"/>
                    <a:pt x="185" y="545"/>
                  </a:cubicBezTo>
                  <a:cubicBezTo>
                    <a:pt x="187" y="527"/>
                    <a:pt x="191" y="454"/>
                    <a:pt x="207" y="425"/>
                  </a:cubicBezTo>
                  <a:cubicBezTo>
                    <a:pt x="251" y="347"/>
                    <a:pt x="330" y="290"/>
                    <a:pt x="414" y="261"/>
                  </a:cubicBezTo>
                  <a:cubicBezTo>
                    <a:pt x="421" y="250"/>
                    <a:pt x="427" y="238"/>
                    <a:pt x="436" y="229"/>
                  </a:cubicBezTo>
                  <a:cubicBezTo>
                    <a:pt x="445" y="220"/>
                    <a:pt x="460" y="217"/>
                    <a:pt x="469" y="207"/>
                  </a:cubicBezTo>
                  <a:cubicBezTo>
                    <a:pt x="486" y="187"/>
                    <a:pt x="513" y="141"/>
                    <a:pt x="513" y="141"/>
                  </a:cubicBezTo>
                  <a:cubicBezTo>
                    <a:pt x="502" y="138"/>
                    <a:pt x="491" y="127"/>
                    <a:pt x="480" y="131"/>
                  </a:cubicBezTo>
                  <a:cubicBezTo>
                    <a:pt x="468" y="136"/>
                    <a:pt x="468" y="154"/>
                    <a:pt x="458" y="163"/>
                  </a:cubicBezTo>
                  <a:cubicBezTo>
                    <a:pt x="414" y="202"/>
                    <a:pt x="351" y="244"/>
                    <a:pt x="294" y="261"/>
                  </a:cubicBezTo>
                  <a:cubicBezTo>
                    <a:pt x="276" y="258"/>
                    <a:pt x="253" y="264"/>
                    <a:pt x="240" y="251"/>
                  </a:cubicBezTo>
                  <a:cubicBezTo>
                    <a:pt x="224" y="235"/>
                    <a:pt x="225" y="207"/>
                    <a:pt x="218" y="185"/>
                  </a:cubicBezTo>
                  <a:cubicBezTo>
                    <a:pt x="196" y="118"/>
                    <a:pt x="185" y="74"/>
                    <a:pt x="185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600"/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V="1">
              <a:off x="2352" y="1728"/>
              <a:ext cx="4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 rot="20316501" flipV="1">
              <a:off x="2976" y="1632"/>
              <a:ext cx="48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1728" y="720"/>
              <a:ext cx="144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 flipH="1">
              <a:off x="3648" y="57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2" name="Text Box 16"/>
          <p:cNvSpPr txBox="1">
            <a:spLocks noChangeArrowheads="1"/>
          </p:cNvSpPr>
          <p:nvPr/>
        </p:nvSpPr>
        <p:spPr bwMode="auto">
          <a:xfrm>
            <a:off x="3659188" y="685800"/>
            <a:ext cx="4570412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Valves </a:t>
            </a:r>
            <a:r>
              <a:rPr lang="en-GB" sz="2600" b="1">
                <a:solidFill>
                  <a:srgbClr val="006600"/>
                </a:solidFill>
                <a:latin typeface="Comic Sans MS" pitchFamily="66" charset="0"/>
              </a:rPr>
              <a:t>close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 to stop blood from going back.</a:t>
            </a:r>
          </a:p>
          <a:p>
            <a:pPr marL="457200" indent="-457200" eaLnBrk="0" hangingPunct="0">
              <a:spcBef>
                <a:spcPct val="50000"/>
              </a:spcBef>
            </a:pPr>
            <a:endParaRPr lang="en-GB" sz="1800">
              <a:solidFill>
                <a:srgbClr val="006600"/>
              </a:solidFill>
              <a:latin typeface="Comic Sans MS" pitchFamily="66" charset="0"/>
            </a:endParaRPr>
          </a:p>
          <a:p>
            <a:pPr marL="457200" indent="-457200" eaLnBrk="0" hangingPunct="0">
              <a:lnSpc>
                <a:spcPct val="0"/>
              </a:lnSpc>
              <a:spcBef>
                <a:spcPct val="50000"/>
              </a:spcBef>
            </a:pPr>
            <a:endParaRPr lang="en-GB" sz="2600">
              <a:solidFill>
                <a:srgbClr val="006600"/>
              </a:solidFill>
              <a:latin typeface="Comic Sans MS" pitchFamily="66" charset="0"/>
            </a:endParaRPr>
          </a:p>
          <a:p>
            <a:pPr marL="457200" indent="-457200" eaLnBrk="0" hangingPunct="0">
              <a:lnSpc>
                <a:spcPct val="0"/>
              </a:lnSpc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Ventricles </a:t>
            </a:r>
            <a:r>
              <a:rPr lang="en-GB" sz="2600" b="1">
                <a:solidFill>
                  <a:srgbClr val="006600"/>
                </a:solidFill>
                <a:latin typeface="Comic Sans MS" pitchFamily="66" charset="0"/>
              </a:rPr>
              <a:t>contract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 forcing 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	blood out through aorta (left side) and pulmonary artery (right side).</a:t>
            </a:r>
          </a:p>
          <a:p>
            <a:pPr marL="457200" indent="-457200" eaLnBrk="0" hangingPunct="0">
              <a:lnSpc>
                <a:spcPct val="10000"/>
              </a:lnSpc>
              <a:spcBef>
                <a:spcPct val="50000"/>
              </a:spcBef>
            </a:pPr>
            <a:endParaRPr lang="en-GB" sz="2600">
              <a:solidFill>
                <a:srgbClr val="006600"/>
              </a:solidFill>
              <a:latin typeface="Comic Sans MS" pitchFamily="66" charset="0"/>
            </a:endParaRPr>
          </a:p>
          <a:p>
            <a:pPr marL="457200" indent="-457200" eaLnBrk="0" hangingPunct="0">
              <a:spcBef>
                <a:spcPct val="50000"/>
              </a:spcBef>
            </a:pP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At the same time, atria are </a:t>
            </a:r>
            <a:r>
              <a:rPr lang="en-GB" sz="2600" b="1">
                <a:solidFill>
                  <a:srgbClr val="006600"/>
                </a:solidFill>
                <a:latin typeface="Comic Sans MS" pitchFamily="66" charset="0"/>
              </a:rPr>
              <a:t>relaxing</a:t>
            </a:r>
            <a:r>
              <a:rPr lang="en-GB" sz="2600">
                <a:solidFill>
                  <a:srgbClr val="006600"/>
                </a:solidFill>
                <a:latin typeface="Comic Sans MS" pitchFamily="66" charset="0"/>
              </a:rPr>
              <a:t> and once again filling with blood.</a:t>
            </a:r>
          </a:p>
          <a:p>
            <a:pPr marL="457200" indent="-457200" eaLnBrk="0" hangingPunct="0">
              <a:buFontTx/>
              <a:buChar char="•"/>
            </a:pPr>
            <a:endParaRPr lang="en-GB" sz="260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895600" y="5638800"/>
            <a:ext cx="5334000" cy="4921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600">
                <a:latin typeface="Comic Sans MS" pitchFamily="66" charset="0"/>
              </a:rPr>
              <a:t>The cycle then repeats itself</a:t>
            </a:r>
            <a:r>
              <a:rPr lang="en-GB" sz="2600"/>
              <a:t>.</a:t>
            </a:r>
            <a:endParaRPr lang="en-GB" sz="2600">
              <a:solidFill>
                <a:srgbClr val="010066"/>
              </a:solidFill>
            </a:endParaRPr>
          </a:p>
        </p:txBody>
      </p:sp>
      <p:sp>
        <p:nvSpPr>
          <p:cNvPr id="55300" name="Text Box 18"/>
          <p:cNvSpPr txBox="1">
            <a:spLocks noChangeArrowheads="1"/>
          </p:cNvSpPr>
          <p:nvPr/>
        </p:nvSpPr>
        <p:spPr bwMode="auto">
          <a:xfrm>
            <a:off x="533400" y="152400"/>
            <a:ext cx="28082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600" u="sng">
                <a:solidFill>
                  <a:srgbClr val="006600"/>
                </a:solidFill>
                <a:latin typeface="Comic Sans MS" pitchFamily="66" charset="0"/>
              </a:rPr>
              <a:t>STEP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build="p"/>
      <p:bldP spid="501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D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3489325" y="3090863"/>
            <a:ext cx="245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D0211C"/>
                </a:solidFill>
              </a:rPr>
              <a:t>MY VIDEO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85800" y="228600"/>
            <a:ext cx="49450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LET’S SEE HOW IT WORKS.</a:t>
            </a:r>
            <a:endParaRPr lang="en-US" sz="1800"/>
          </a:p>
        </p:txBody>
      </p:sp>
      <p:pic>
        <p:nvPicPr>
          <p:cNvPr id="57349" name="Blood_s_Journey_through_the_Body.asf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914400"/>
            <a:ext cx="72390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955925" y="6067425"/>
            <a:ext cx="5297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hlinkClick r:id="rId6"/>
              </a:rPr>
              <a:t>Left and right sides pump together.</a:t>
            </a:r>
            <a:endParaRPr lang="en-US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3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">
  <a:themeElements>
    <a:clrScheme name="Slide 1">
      <a:dk1>
        <a:srgbClr val="336699"/>
      </a:dk1>
      <a:lt1>
        <a:srgbClr val="FFFF66"/>
      </a:lt1>
      <a:dk2>
        <a:srgbClr val="000000"/>
      </a:dk2>
      <a:lt2>
        <a:srgbClr val="FFFF66"/>
      </a:lt2>
      <a:accent1>
        <a:srgbClr val="003399"/>
      </a:accent1>
      <a:accent2>
        <a:srgbClr val="468A4B"/>
      </a:accent2>
      <a:accent3>
        <a:srgbClr val="AAAAAA"/>
      </a:accent3>
      <a:accent4>
        <a:srgbClr val="DADA56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Slid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1">
        <a:dk1>
          <a:srgbClr val="336699"/>
        </a:dk1>
        <a:lt1>
          <a:srgbClr val="FFFF66"/>
        </a:lt1>
        <a:dk2>
          <a:srgbClr val="000000"/>
        </a:dk2>
        <a:lt2>
          <a:srgbClr val="FFFF66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56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l;':Applications:Microsoft Office 2004:Templates:Presentations:Designs:Slide</Template>
  <TotalTime>2334</TotalTime>
  <Words>336</Words>
  <Application>Microsoft Office PowerPoint</Application>
  <PresentationFormat>On-screen Show (4:3)</PresentationFormat>
  <Paragraphs>77</Paragraphs>
  <Slides>14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ＭＳ Ｐゴシック</vt:lpstr>
      <vt:lpstr>Calibri</vt:lpstr>
      <vt:lpstr>Tahoma</vt:lpstr>
      <vt:lpstr>Wingdings</vt:lpstr>
      <vt:lpstr>Humana Serif ITC TT-Medium</vt:lpstr>
      <vt:lpstr>Lucida Bright</vt:lpstr>
      <vt:lpstr>Comic Sans MS</vt:lpstr>
      <vt:lpstr>Arial Narrow</vt:lpstr>
      <vt:lpstr>Default Design</vt:lpstr>
      <vt:lpstr>Slide</vt:lpstr>
      <vt:lpstr>Slide</vt:lpstr>
      <vt:lpstr>Flash Movie</vt:lpstr>
      <vt:lpstr>CARDIOVASCULAR SYSTEM</vt:lpstr>
      <vt:lpstr>The main function of the cardiovascular system is to transport these things throughout the body: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When a heart valve is defective (in this case the Mitral Valve):</vt:lpstr>
      <vt:lpstr>Example of valve disease. Aortic valve stenosis</vt:lpstr>
      <vt:lpstr>Slide 13</vt:lpstr>
      <vt:lpstr>If the heart beats irregularly an artificial pacemaker may be needed.</vt:lpstr>
    </vt:vector>
  </TitlesOfParts>
  <Company>University of Illinois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Becky Fuller</dc:creator>
  <cp:lastModifiedBy>Information Services</cp:lastModifiedBy>
  <cp:revision>199</cp:revision>
  <dcterms:created xsi:type="dcterms:W3CDTF">2007-03-12T15:39:52Z</dcterms:created>
  <dcterms:modified xsi:type="dcterms:W3CDTF">2013-04-30T14:28:56Z</dcterms:modified>
</cp:coreProperties>
</file>