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1"/>
  </p:notesMasterIdLst>
  <p:sldIdLst>
    <p:sldId id="298" r:id="rId3"/>
    <p:sldId id="299" r:id="rId4"/>
    <p:sldId id="300" r:id="rId5"/>
    <p:sldId id="260" r:id="rId6"/>
    <p:sldId id="281" r:id="rId7"/>
    <p:sldId id="301" r:id="rId8"/>
    <p:sldId id="259" r:id="rId9"/>
    <p:sldId id="302" r:id="rId10"/>
    <p:sldId id="275" r:id="rId11"/>
    <p:sldId id="303" r:id="rId12"/>
    <p:sldId id="304" r:id="rId13"/>
    <p:sldId id="305" r:id="rId14"/>
    <p:sldId id="329" r:id="rId15"/>
    <p:sldId id="307" r:id="rId16"/>
    <p:sldId id="308" r:id="rId17"/>
    <p:sldId id="30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8FDEFF"/>
    <a:srgbClr val="107407"/>
    <a:srgbClr val="21A745"/>
    <a:srgbClr val="E72C0D"/>
    <a:srgbClr val="1AA640"/>
    <a:srgbClr val="A4FF6D"/>
    <a:srgbClr val="B8F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8C9F0103-1CB4-4AEC-93FB-E7468C2B80F9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DA27D842-8A15-46DF-987E-C059AF465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7E79-74CD-4595-94FD-517B32E7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105C-6663-4138-8607-F9245ED7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F21E-AC06-4CA9-9FE4-E6D30F4FA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056E-7A38-45EB-9D34-943B31F20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3379-B977-46B3-BED5-40FF6F82D7C2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7974-003E-48AE-BC97-10334E546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59D0-FF18-4D49-9291-4F411F7723D9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3E20-2CAC-4458-B545-EC84772B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9ADB-F201-4CF4-95E0-A13717EA377A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23E6-AE26-4723-A43A-4E59DDDFE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4377-4755-496C-A54A-43866414C0F4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14A4-1A26-49A8-8FEF-29FBAC0F2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77B2-E127-43FF-B375-5F41FC9C53B8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76D9-D626-4CF3-8E27-C838A9D6F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4305-B152-4ED3-91D3-9EFF825252CA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0CB3-A8B6-486B-B55C-0C5C54A7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624F-57FA-4126-BBC5-4947007CA027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4ABF-05AD-479E-8B11-1E7FD2053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F933-F812-4DA6-A67E-15813007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EA2F-57E0-4403-A24B-20B0954634C7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E4FE-04A1-4567-A344-CAFA63D2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FE7A-D4FC-44C9-9535-A31DA6919D7D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746A-A6A4-4841-A994-BD46B97EB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E606-18E4-4F29-864A-5BB8CAEDC865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B039-4A73-4F7B-AD48-9DF4D502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8EF7-4186-4014-8422-9090ECE89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2154-326E-4402-B4EB-9D0ECD25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BEF1-3901-4E58-91C4-B586C1A0F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7651-8909-4E3F-ABBF-DB014D4F0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5CAD-DC19-42CC-8370-3438C0D6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4021-6E4D-434F-8E7E-A8BB24F01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9123-1FDC-4CAF-AF52-479119F6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D6C15581-A64D-41F0-866C-A5612D20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4" name="Picture 3" descr="299_B_JuiceDrop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52444A59-835F-4AB2-B6D2-9B12A5D6C99F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3ED5824F-F67D-4664-B6E7-988A9D583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3200" b="1">
                <a:latin typeface="Lucida Bright"/>
              </a:rPr>
              <a:t>The </a:t>
            </a:r>
            <a:r>
              <a:rPr lang="en-GB" sz="3200" b="1" i="1">
                <a:latin typeface="Lucida Bright"/>
              </a:rPr>
              <a:t>“vascular” part of the system is a network of tubes. </a:t>
            </a:r>
            <a:endParaRPr lang="en-GB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" y="1219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rgbClr val="006600"/>
                </a:solidFill>
                <a:latin typeface="Comic Sans MS" pitchFamily="66" charset="0"/>
              </a:rPr>
              <a:t>3 types of blood vessels:</a:t>
            </a:r>
            <a:endParaRPr lang="en-GB" sz="32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1.</a:t>
            </a:r>
            <a:r>
              <a:rPr lang="en-GB" sz="2800" b="1">
                <a:solidFill>
                  <a:srgbClr val="FF3300"/>
                </a:solidFill>
                <a:latin typeface="Comic Sans MS" pitchFamily="66" charset="0"/>
              </a:rPr>
              <a:t>    ARTERIES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.</a:t>
            </a:r>
            <a:r>
              <a:rPr lang="en-GB" sz="2800">
                <a:latin typeface="Comic Sans MS" pitchFamily="66" charset="0"/>
              </a:rPr>
              <a:t>      </a:t>
            </a:r>
            <a:r>
              <a:rPr lang="en-GB" sz="2800" b="1">
                <a:solidFill>
                  <a:srgbClr val="FF3300"/>
                </a:solidFill>
                <a:latin typeface="Comic Sans MS" pitchFamily="66" charset="0"/>
              </a:rPr>
              <a:t>VEINS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3675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3.</a:t>
            </a:r>
            <a:r>
              <a:rPr lang="en-GB" sz="2800">
                <a:latin typeface="Comic Sans MS" pitchFamily="66" charset="0"/>
              </a:rPr>
              <a:t>      </a:t>
            </a:r>
            <a:r>
              <a:rPr lang="en-GB" sz="2800" b="1">
                <a:solidFill>
                  <a:srgbClr val="FF3300"/>
                </a:solidFill>
                <a:latin typeface="Comic Sans MS" pitchFamily="66" charset="0"/>
              </a:rPr>
              <a:t>CAPILLARIES</a:t>
            </a:r>
          </a:p>
        </p:txBody>
      </p:sp>
      <p:pic>
        <p:nvPicPr>
          <p:cNvPr id="51208" name="Picture 8" descr="cardiovascular_system_reduc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50" y="1981200"/>
            <a:ext cx="5099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  <p:bldP spid="51205" grpId="0"/>
      <p:bldP spid="512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>
                <a:latin typeface="Lucida Bright"/>
              </a:rPr>
              <a:t>2 main components of blood: </a:t>
            </a:r>
            <a:r>
              <a:rPr lang="en-GB" sz="3000" b="1" i="1">
                <a:solidFill>
                  <a:srgbClr val="D0211C"/>
                </a:solidFill>
                <a:latin typeface="Lucida Bright"/>
              </a:rPr>
              <a:t>CELLS</a:t>
            </a:r>
            <a:r>
              <a:rPr lang="en-GB" sz="3000" b="1">
                <a:latin typeface="Lucida Bright"/>
              </a:rPr>
              <a:t> and </a:t>
            </a:r>
            <a:r>
              <a:rPr lang="en-GB" sz="3000" b="1" i="1">
                <a:solidFill>
                  <a:srgbClr val="D0211C"/>
                </a:solidFill>
                <a:latin typeface="Lucida Bright"/>
              </a:rPr>
              <a:t>PLASMA</a:t>
            </a:r>
            <a:r>
              <a:rPr lang="en-GB" sz="3000" b="1">
                <a:latin typeface="Lucida Bright"/>
              </a:rPr>
              <a:t>. Blood is a fluid &amp; carries many things:</a:t>
            </a:r>
            <a:endParaRPr lang="en-GB" sz="30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red blood cells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84888" y="17002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white blood cells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019925" y="4724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platelets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32138" y="5516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plasma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14400" y="4724400"/>
            <a:ext cx="237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>
                <a:solidFill>
                  <a:srgbClr val="006600"/>
                </a:solidFill>
                <a:latin typeface="Comic Sans MS" pitchFamily="66" charset="0"/>
              </a:rPr>
              <a:t>CO</a:t>
            </a:r>
            <a:r>
              <a:rPr lang="en-GB" sz="4400" baseline="-25000">
                <a:solidFill>
                  <a:srgbClr val="006600"/>
                </a:solidFill>
                <a:latin typeface="Comic Sans MS" pitchFamily="66" charset="0"/>
              </a:rPr>
              <a:t>2</a:t>
            </a:r>
            <a:endParaRPr lang="en-GB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92500" y="1196975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digested food molecules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127875" y="32131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waste (urea)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787900" y="54451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hormones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57200" y="2971800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006600"/>
                </a:solidFill>
                <a:latin typeface="Comic Sans MS" pitchFamily="66" charset="0"/>
              </a:rPr>
              <a:t>O</a:t>
            </a:r>
            <a:r>
              <a:rPr lang="en-GB" sz="4000" baseline="-25000">
                <a:solidFill>
                  <a:srgbClr val="006600"/>
                </a:solidFill>
                <a:latin typeface="Comic Sans MS" pitchFamily="66" charset="0"/>
              </a:rPr>
              <a:t>2</a:t>
            </a:r>
            <a:endParaRPr lang="en-GB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8076" name="WordArt 12"/>
          <p:cNvSpPr>
            <a:spLocks noChangeArrowheads="1" noChangeShapeType="1" noTextEdit="1"/>
          </p:cNvSpPr>
          <p:nvPr/>
        </p:nvSpPr>
        <p:spPr bwMode="auto">
          <a:xfrm>
            <a:off x="2555875" y="2708275"/>
            <a:ext cx="40322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BLOOD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 flipV="1">
            <a:off x="2051050" y="2133600"/>
            <a:ext cx="504825" cy="431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4419600" y="1981200"/>
            <a:ext cx="0" cy="719138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6227763" y="2205038"/>
            <a:ext cx="360362" cy="431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6804025" y="3500438"/>
            <a:ext cx="360363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6443663" y="4221163"/>
            <a:ext cx="649287" cy="5762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580063" y="4437063"/>
            <a:ext cx="0" cy="9366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708400" y="4437063"/>
            <a:ext cx="0" cy="9366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1835150" y="4292600"/>
            <a:ext cx="649288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1692275" y="3429000"/>
            <a:ext cx="431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  <p:bldP spid="56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bl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78851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4 MAIN COMPONENTS OF BLOOD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156325" y="4724400"/>
            <a:ext cx="203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4. plasma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1. red blood cell (RBC)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1484313"/>
            <a:ext cx="373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2. white blood cell     </a:t>
            </a:r>
          </a:p>
          <a:p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                     (WBC)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5800" y="4800600"/>
            <a:ext cx="419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3. platelets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49" grpId="0"/>
      <p:bldP spid="57350" grpId="0"/>
      <p:bldP spid="573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ChangeArrowheads="1"/>
          </p:cNvSpPr>
          <p:nvPr/>
        </p:nvSpPr>
        <p:spPr bwMode="auto">
          <a:xfrm>
            <a:off x="381000" y="990600"/>
            <a:ext cx="2590800" cy="381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63" name="Picture 2" descr="R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90600"/>
            <a:ext cx="584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omic Sans MS" pitchFamily="66" charset="0"/>
              </a:rPr>
              <a:t>1. Red Blood Cells (RBCs):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1184275"/>
            <a:ext cx="2286000" cy="492125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600" b="1">
                <a:solidFill>
                  <a:srgbClr val="D01A09"/>
                </a:solidFill>
                <a:latin typeface="Comic Sans MS" pitchFamily="66" charset="0"/>
              </a:rPr>
              <a:t>*</a:t>
            </a:r>
            <a:r>
              <a:rPr lang="en-GB" sz="2600" b="1" u="sng">
                <a:solidFill>
                  <a:srgbClr val="D01A09"/>
                </a:solidFill>
                <a:latin typeface="Comic Sans MS" pitchFamily="66" charset="0"/>
              </a:rPr>
              <a:t>No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GB" sz="2600" b="1">
                <a:solidFill>
                  <a:srgbClr val="FF3300"/>
                </a:solidFill>
                <a:latin typeface="Comic Sans MS" pitchFamily="66" charset="0"/>
              </a:rPr>
              <a:t>nucleus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Live about 4 months, then are replaced.</a:t>
            </a:r>
            <a:endParaRPr lang="en-US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Get “beat up” from squeezing through capillaries. No nucleus so can’t divide or replace parts. Age and deteriorate rapidly.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95313" y="2039938"/>
            <a:ext cx="5181600" cy="892175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*Just a package of </a:t>
            </a:r>
            <a:r>
              <a:rPr lang="en-GB" sz="2600" b="1">
                <a:solidFill>
                  <a:srgbClr val="FF3300"/>
                </a:solidFill>
                <a:latin typeface="Comic Sans MS" pitchFamily="66" charset="0"/>
              </a:rPr>
              <a:t>hemoglobin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(an oxygen-carrying protein) </a:t>
            </a:r>
            <a:endParaRPr lang="en-GB" sz="26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09600" y="3341688"/>
            <a:ext cx="5181600" cy="1293812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600" b="1">
                <a:solidFill>
                  <a:srgbClr val="FF3300"/>
                </a:solidFill>
                <a:latin typeface="Comic Sans MS" pitchFamily="66" charset="0"/>
              </a:rPr>
              <a:t>* “Squishable” - change shape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without breaking to squeeze through capillaries.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4" grpId="0" animBg="1"/>
      <p:bldP spid="96263" grpId="0"/>
      <p:bldP spid="96264" grpId="0"/>
      <p:bldP spid="58372" grpId="0" animBg="1"/>
      <p:bldP spid="583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Lucida Bright"/>
              </a:rPr>
              <a:t>2. White Blood Cells (WBCs)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94211" name="Picture 3" descr="PBLymphozy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4686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86200" y="1260475"/>
            <a:ext cx="5029200" cy="3540125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0988" indent="-280988"/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* Part of the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immune system</a:t>
            </a: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. </a:t>
            </a:r>
          </a:p>
          <a:p>
            <a:pPr marL="280988" indent="-280988"/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* Main function is to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protect against disease</a:t>
            </a: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. </a:t>
            </a:r>
          </a:p>
          <a:p>
            <a:pPr marL="280988" indent="-280988"/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* All have a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large nucleus</a:t>
            </a: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280988" indent="-280988"/>
            <a:r>
              <a:rPr lang="en-GB" sz="2800">
                <a:solidFill>
                  <a:srgbClr val="107407"/>
                </a:solidFill>
                <a:latin typeface="Comic Sans MS" pitchFamily="66" charset="0"/>
              </a:rPr>
              <a:t>* Can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 leave the bloodstream </a:t>
            </a:r>
            <a:r>
              <a:rPr lang="en-GB" sz="2800">
                <a:solidFill>
                  <a:srgbClr val="006600"/>
                </a:solidFill>
                <a:latin typeface="Comic Sans MS" pitchFamily="66" charset="0"/>
              </a:rPr>
              <a:t>to “patrol” for invaders.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Lucida Bright"/>
              </a:rPr>
              <a:t>3. PLATELETS: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657600" y="1419225"/>
            <a:ext cx="4038600" cy="1292225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600" b="1">
                <a:solidFill>
                  <a:srgbClr val="FF3300"/>
                </a:solidFill>
                <a:latin typeface="Comic Sans MS" pitchFamily="66" charset="0"/>
              </a:rPr>
              <a:t>*Platelets </a:t>
            </a:r>
            <a:r>
              <a:rPr lang="en-GB" sz="2600">
                <a:solidFill>
                  <a:srgbClr val="107407"/>
                </a:solidFill>
                <a:latin typeface="Comic Sans MS" pitchFamily="66" charset="0"/>
              </a:rPr>
              <a:t>are 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pieces broken off of larger cells. Help blood to clot. </a:t>
            </a:r>
            <a:endParaRPr lang="en-GB" sz="2600">
              <a:latin typeface="Comic Sans MS" pitchFamily="66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505200" y="3832225"/>
            <a:ext cx="2994025" cy="2492375"/>
          </a:xfrm>
          <a:prstGeom prst="rect">
            <a:avLst/>
          </a:prstGeom>
          <a:noFill/>
          <a:ln w="76200" cmpd="thinThick">
            <a:solidFill>
              <a:srgbClr val="CC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600" b="1">
                <a:solidFill>
                  <a:srgbClr val="FF0000"/>
                </a:solidFill>
                <a:latin typeface="Comic Sans MS" pitchFamily="66" charset="0"/>
              </a:rPr>
              <a:t>*Clotting: 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Platelets produce a tiny net of protein fibers that trap other blood cells. </a:t>
            </a:r>
          </a:p>
        </p:txBody>
      </p:sp>
      <p:pic>
        <p:nvPicPr>
          <p:cNvPr id="96261" name="Picture 5" descr="blood-c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31702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platel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3095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sc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35280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2743200" y="4267200"/>
            <a:ext cx="8382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animBg="1"/>
      <p:bldP spid="60420" grpId="0" animBg="1"/>
      <p:bldP spid="604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las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908050"/>
            <a:ext cx="3316287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-685800" y="1063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Lucida Bright"/>
              </a:rPr>
              <a:t>4. PLASMA: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2667000" cy="4340225"/>
          </a:xfrm>
          <a:prstGeom prst="rect">
            <a:avLst/>
          </a:prstGeom>
          <a:noFill/>
          <a:ln w="88900" cmpd="tri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* Straw-colored liquid.</a:t>
            </a: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* About 54% of blood.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* 90% of plasma is water.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* Carries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cells,</a:t>
            </a: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platelets, nutrients, &amp; waste.</a:t>
            </a:r>
            <a:endParaRPr lang="en-GB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300788" y="990600"/>
            <a:ext cx="2843212" cy="4729163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carbon dioxide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glucose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amino acids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proteins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minerals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vitamins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hormones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waste materials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 (like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urea</a:t>
            </a:r>
            <a:r>
              <a:rPr lang="en-GB">
                <a:solidFill>
                  <a:srgbClr val="107407"/>
                </a:solidFill>
                <a:latin typeface="Comic Sans MS" pitchFamily="66" charset="0"/>
              </a:rPr>
              <a:t>)</a:t>
            </a: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514600" y="1752600"/>
            <a:ext cx="1233488" cy="1752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105400" y="-76200"/>
            <a:ext cx="4343400" cy="1004888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 i="1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 i="1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Comic Sans MS" pitchFamily="66" charset="0"/>
              </a:rPr>
              <a:t>ALSO </a:t>
            </a:r>
            <a:r>
              <a:rPr lang="en-GB" b="1" i="1">
                <a:solidFill>
                  <a:srgbClr val="006600"/>
                </a:solidFill>
                <a:latin typeface="Comic Sans MS" pitchFamily="66" charset="0"/>
              </a:rPr>
              <a:t>contains dissolved</a:t>
            </a:r>
            <a:r>
              <a:rPr lang="en-GB" sz="2000" b="1" i="1">
                <a:solidFill>
                  <a:srgbClr val="006600"/>
                </a:solidFill>
                <a:latin typeface="Comic Sans MS" pitchFamily="66" charset="0"/>
              </a:rPr>
              <a:t>:</a:t>
            </a:r>
            <a:endParaRPr lang="en-GB" sz="200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 animBg="1"/>
      <p:bldP spid="61445" grpId="0"/>
      <p:bldP spid="614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latin typeface="Lucida Bright"/>
              </a:rPr>
              <a:t>SELF-CHECK</a:t>
            </a:r>
            <a:endParaRPr lang="en-GB" sz="2800" b="1" u="sng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09588" y="533400"/>
            <a:ext cx="8101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>
                <a:solidFill>
                  <a:srgbClr val="7030A0"/>
                </a:solidFill>
                <a:latin typeface="Comic Sans MS" pitchFamily="66" charset="0"/>
              </a:rPr>
              <a:t>CAN YOU COMPLETE THE FOLLOWING </a:t>
            </a:r>
            <a:r>
              <a:rPr lang="en-GB" b="1" i="1" u="sng">
                <a:solidFill>
                  <a:srgbClr val="7030A0"/>
                </a:solidFill>
                <a:latin typeface="Comic Sans MS" pitchFamily="66" charset="0"/>
              </a:rPr>
              <a:t>without</a:t>
            </a:r>
            <a:r>
              <a:rPr lang="en-GB" b="1" u="sng">
                <a:solidFill>
                  <a:srgbClr val="7030A0"/>
                </a:solidFill>
                <a:latin typeface="Comic Sans MS" pitchFamily="66" charset="0"/>
              </a:rPr>
              <a:t> LOOKING AT YOUR NOTES?</a:t>
            </a:r>
            <a:endParaRPr lang="en-GB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8738" y="1381125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20000"/>
              </a:lnSpc>
              <a:spcBef>
                <a:spcPct val="50000"/>
              </a:spcBef>
            </a:pPr>
            <a:r>
              <a:rPr lang="en-GB" sz="2200" b="1">
                <a:latin typeface="Comic Sans MS" pitchFamily="66" charset="0"/>
              </a:rPr>
              <a:t>Arteries </a:t>
            </a:r>
            <a:r>
              <a:rPr lang="en-GB" sz="2200">
                <a:latin typeface="Comic Sans MS" pitchFamily="66" charset="0"/>
              </a:rPr>
              <a:t>take blood ___________ the heart. The walls of an artery are thick, _________ and elastic. </a:t>
            </a:r>
            <a:r>
              <a:rPr lang="en-GB" sz="2200" b="1">
                <a:latin typeface="Comic Sans MS" pitchFamily="66" charset="0"/>
              </a:rPr>
              <a:t>Veins</a:t>
            </a:r>
            <a:r>
              <a:rPr lang="en-GB" sz="2200">
                <a:latin typeface="Comic Sans MS" pitchFamily="66" charset="0"/>
              </a:rPr>
              <a:t> carry blood ________ the heart and also have valves. The _________ link arteries and veins, and have a one cell thick wall. </a:t>
            </a:r>
            <a:r>
              <a:rPr lang="en-GB" sz="2200" b="1">
                <a:latin typeface="Comic Sans MS" pitchFamily="66" charset="0"/>
              </a:rPr>
              <a:t>Blood </a:t>
            </a:r>
            <a:r>
              <a:rPr lang="en-GB" sz="2200">
                <a:latin typeface="Comic Sans MS" pitchFamily="66" charset="0"/>
              </a:rPr>
              <a:t>is made up of 4 main things: ______, the liquid part of the blood; Red Blood Cells to carry ______; White Blood cells to protect the body from disease, and _________ to help blood clot.</a:t>
            </a:r>
            <a:r>
              <a:rPr lang="en-GB" sz="220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916238" y="1571625"/>
            <a:ext cx="16557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away from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905000" y="6019800"/>
            <a:ext cx="14493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platelets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1447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towards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245225" y="3079750"/>
            <a:ext cx="167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capillaries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981200" y="4557713"/>
            <a:ext cx="10810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plasma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295400" y="5287963"/>
            <a:ext cx="1447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oxygen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514600" y="2362200"/>
            <a:ext cx="1439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1">
                <a:solidFill>
                  <a:srgbClr val="FF3300"/>
                </a:solidFill>
                <a:latin typeface="Comic Sans MS" pitchFamily="66" charset="0"/>
              </a:rPr>
              <a:t>muscular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/>
      <p:bldP spid="62470" grpId="0"/>
      <p:bldP spid="62471" grpId="0"/>
      <p:bldP spid="62472" grpId="0"/>
      <p:bldP spid="62473" grpId="0"/>
      <p:bldP spid="62474" grpId="0"/>
      <p:bldP spid="624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991600" cy="1219200"/>
          </a:xfrm>
        </p:spPr>
        <p:txBody>
          <a:bodyPr/>
          <a:lstStyle/>
          <a:p>
            <a:r>
              <a:rPr lang="en-US" sz="3200" b="1" smtClean="0">
                <a:latin typeface="Lucida Bright"/>
                <a:ea typeface="ＭＳ Ｐゴシック"/>
              </a:rPr>
              <a:t>What is the #1 cause of death in the U.S.?</a:t>
            </a:r>
            <a:endParaRPr lang="en-US" sz="4000" b="1" smtClean="0">
              <a:ea typeface="ＭＳ Ｐゴシック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457200"/>
            <a:ext cx="93726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ea typeface="ＭＳ Ｐゴシック"/>
              </a:rPr>
              <a:t> </a:t>
            </a:r>
            <a:r>
              <a:rPr lang="en-US" sz="2800" b="1" smtClean="0">
                <a:solidFill>
                  <a:srgbClr val="211BEE"/>
                </a:solidFill>
                <a:ea typeface="ＭＳ Ｐゴシック"/>
              </a:rPr>
              <a:t> * C</a:t>
            </a:r>
            <a:r>
              <a:rPr lang="en-US" b="1" i="1" smtClean="0">
                <a:solidFill>
                  <a:srgbClr val="211BEE"/>
                </a:solidFill>
                <a:latin typeface="Times New Roman" pitchFamily="18" charset="0"/>
                <a:ea typeface="ＭＳ Ｐゴシック"/>
              </a:rPr>
              <a:t>ardiovascular disease</a:t>
            </a:r>
            <a:r>
              <a:rPr lang="en-US" sz="2800" b="1" smtClean="0">
                <a:solidFill>
                  <a:srgbClr val="211BEE"/>
                </a:solidFill>
                <a:ea typeface="ＭＳ Ｐゴシック"/>
              </a:rPr>
              <a:t> - disease of the arteries that causes heart attack and stroke. (29% of all deaths)</a:t>
            </a:r>
            <a:endParaRPr lang="en-US" b="1" smtClean="0">
              <a:solidFill>
                <a:srgbClr val="211BEE"/>
              </a:solidFill>
              <a:ea typeface="ＭＳ Ｐゴシック"/>
            </a:endParaRPr>
          </a:p>
        </p:txBody>
      </p:sp>
      <p:pic>
        <p:nvPicPr>
          <p:cNvPr id="43012" name="Picture 4" descr="MI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943600" y="1676400"/>
            <a:ext cx="2936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ATHERO1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286000" y="4419600"/>
            <a:ext cx="35052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086600" y="2971800"/>
            <a:ext cx="685800" cy="1524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943600" y="4495800"/>
            <a:ext cx="284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Clot in Coronary Artery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0" y="5029200"/>
            <a:ext cx="2362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Diseased artery - almost</a:t>
            </a:r>
          </a:p>
          <a:p>
            <a:r>
              <a:rPr lang="en-US" sz="2200"/>
              <a:t>completely blocked.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400800" y="6172200"/>
            <a:ext cx="228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HEART ATTACK </a:t>
            </a:r>
          </a:p>
        </p:txBody>
      </p:sp>
      <p:pic>
        <p:nvPicPr>
          <p:cNvPr id="43018" name="Picture 10" descr="healthy ar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76400"/>
            <a:ext cx="32845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429000" y="1752600"/>
            <a:ext cx="2000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Healthy artery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4" grpId="0" animBg="1"/>
      <p:bldP spid="43015" grpId="0"/>
      <p:bldP spid="43016" grpId="0"/>
      <p:bldP spid="43017" grpId="0"/>
      <p:bldP spid="430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8915400" cy="3962400"/>
          </a:xfrm>
          <a:solidFill>
            <a:srgbClr val="8FDEFF"/>
          </a:solidFill>
        </p:spPr>
        <p:txBody>
          <a:bodyPr/>
          <a:lstStyle/>
          <a:p>
            <a:endParaRPr lang="en-US" sz="2800" smtClean="0">
              <a:latin typeface="Comic Sans MS" pitchFamily="66" charset="0"/>
              <a:ea typeface="ＭＳ Ｐゴシック"/>
            </a:endParaRPr>
          </a:p>
          <a:p>
            <a:endParaRPr lang="en-US" sz="2800" smtClean="0">
              <a:latin typeface="Comic Sans MS" pitchFamily="66" charset="0"/>
              <a:ea typeface="ＭＳ Ｐゴシック"/>
            </a:endParaRPr>
          </a:p>
          <a:p>
            <a:endParaRPr lang="en-US" sz="2800" smtClean="0">
              <a:latin typeface="Comic Sans MS" pitchFamily="66" charset="0"/>
              <a:ea typeface="ＭＳ Ｐゴシック"/>
            </a:endParaRPr>
          </a:p>
          <a:p>
            <a:endParaRPr lang="en-US" sz="2800" smtClean="0">
              <a:latin typeface="Comic Sans MS" pitchFamily="66" charset="0"/>
              <a:ea typeface="ＭＳ Ｐゴシック"/>
            </a:endParaRPr>
          </a:p>
          <a:p>
            <a:r>
              <a:rPr lang="en-US" sz="2800" b="1" smtClean="0">
                <a:latin typeface="Comic Sans MS" pitchFamily="66" charset="0"/>
                <a:ea typeface="ＭＳ Ｐゴシック"/>
              </a:rPr>
              <a:t>Blockage in a coronary artery reduces or cuts off blood supply (&amp; O</a:t>
            </a:r>
            <a:r>
              <a:rPr lang="en-US" sz="2800" b="1" baseline="-25000" smtClean="0">
                <a:latin typeface="Comic Sans MS" pitchFamily="66" charset="0"/>
                <a:ea typeface="ＭＳ Ｐゴシック"/>
              </a:rPr>
              <a:t>2</a:t>
            </a:r>
            <a:r>
              <a:rPr lang="en-US" sz="2800" b="1" smtClean="0">
                <a:latin typeface="Comic Sans MS" pitchFamily="66" charset="0"/>
                <a:ea typeface="ＭＳ Ｐゴシック"/>
              </a:rPr>
              <a:t>) to part of the heart.</a:t>
            </a:r>
          </a:p>
          <a:p>
            <a:r>
              <a:rPr lang="en-US" sz="2800" b="1" smtClean="0">
                <a:latin typeface="Comic Sans MS" pitchFamily="66" charset="0"/>
                <a:ea typeface="ＭＳ Ｐゴシック"/>
              </a:rPr>
              <a:t>A blood clot is the most common cause of blockage.</a:t>
            </a:r>
            <a:endParaRPr lang="en-US" sz="2800" smtClean="0">
              <a:latin typeface="Comic Sans MS" pitchFamily="66" charset="0"/>
              <a:ea typeface="ＭＳ Ｐゴシック"/>
            </a:endParaRPr>
          </a:p>
        </p:txBody>
      </p: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5013325" y="1566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75782" name="Picture 6" descr="heart_att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59436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12763" y="304800"/>
            <a:ext cx="2214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211BEE"/>
                </a:solidFill>
                <a:latin typeface="Lucida Bright"/>
              </a:rPr>
              <a:t>HEART</a:t>
            </a:r>
          </a:p>
          <a:p>
            <a:pPr algn="ctr"/>
            <a:r>
              <a:rPr lang="en-US" sz="4000" b="1">
                <a:solidFill>
                  <a:srgbClr val="211BEE"/>
                </a:solidFill>
                <a:latin typeface="Lucida Bright"/>
              </a:rPr>
              <a:t>ATTACK</a:t>
            </a:r>
            <a:endParaRPr lang="en-US" sz="2800" b="1">
              <a:solidFill>
                <a:srgbClr val="211BEE"/>
              </a:solidFill>
              <a:latin typeface="Lucida Br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>
            <a:off x="5364163" y="1484313"/>
            <a:ext cx="3065462" cy="2505075"/>
          </a:xfrm>
          <a:custGeom>
            <a:avLst/>
            <a:gdLst>
              <a:gd name="T0" fmla="*/ 0 w 1931"/>
              <a:gd name="T1" fmla="*/ 2147483647 h 1578"/>
              <a:gd name="T2" fmla="*/ 2147483647 w 1931"/>
              <a:gd name="T3" fmla="*/ 2147483647 h 1578"/>
              <a:gd name="T4" fmla="*/ 2147483647 w 1931"/>
              <a:gd name="T5" fmla="*/ 2147483647 h 1578"/>
              <a:gd name="T6" fmla="*/ 2147483647 w 1931"/>
              <a:gd name="T7" fmla="*/ 2147483647 h 1578"/>
              <a:gd name="T8" fmla="*/ 2147483647 w 1931"/>
              <a:gd name="T9" fmla="*/ 2147483647 h 1578"/>
              <a:gd name="T10" fmla="*/ 2147483647 w 1931"/>
              <a:gd name="T11" fmla="*/ 2147483647 h 1578"/>
              <a:gd name="T12" fmla="*/ 2147483647 w 1931"/>
              <a:gd name="T13" fmla="*/ 2147483647 h 1578"/>
              <a:gd name="T14" fmla="*/ 2147483647 w 1931"/>
              <a:gd name="T15" fmla="*/ 2147483647 h 1578"/>
              <a:gd name="T16" fmla="*/ 2147483647 w 1931"/>
              <a:gd name="T17" fmla="*/ 2147483647 h 15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1"/>
              <a:gd name="T28" fmla="*/ 0 h 1578"/>
              <a:gd name="T29" fmla="*/ 1931 w 1931"/>
              <a:gd name="T30" fmla="*/ 1578 h 15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1" h="1578">
                <a:moveTo>
                  <a:pt x="0" y="570"/>
                </a:moveTo>
                <a:cubicBezTo>
                  <a:pt x="396" y="366"/>
                  <a:pt x="787" y="180"/>
                  <a:pt x="1056" y="90"/>
                </a:cubicBezTo>
                <a:cubicBezTo>
                  <a:pt x="1325" y="0"/>
                  <a:pt x="1476" y="12"/>
                  <a:pt x="1612" y="31"/>
                </a:cubicBezTo>
                <a:cubicBezTo>
                  <a:pt x="1748" y="50"/>
                  <a:pt x="1823" y="146"/>
                  <a:pt x="1874" y="206"/>
                </a:cubicBezTo>
                <a:cubicBezTo>
                  <a:pt x="1925" y="266"/>
                  <a:pt x="1913" y="317"/>
                  <a:pt x="1918" y="391"/>
                </a:cubicBezTo>
                <a:cubicBezTo>
                  <a:pt x="1923" y="465"/>
                  <a:pt x="1931" y="586"/>
                  <a:pt x="1907" y="653"/>
                </a:cubicBezTo>
                <a:cubicBezTo>
                  <a:pt x="1883" y="720"/>
                  <a:pt x="1822" y="753"/>
                  <a:pt x="1776" y="795"/>
                </a:cubicBezTo>
                <a:cubicBezTo>
                  <a:pt x="1730" y="837"/>
                  <a:pt x="1848" y="776"/>
                  <a:pt x="1632" y="906"/>
                </a:cubicBezTo>
                <a:cubicBezTo>
                  <a:pt x="1416" y="1036"/>
                  <a:pt x="672" y="1466"/>
                  <a:pt x="480" y="1578"/>
                </a:cubicBezTo>
              </a:path>
            </a:pathLst>
          </a:custGeom>
          <a:solidFill>
            <a:srgbClr val="DDC1D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Lucida Bright"/>
              </a:rPr>
              <a:t>1. ARTERIES: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4643438" y="2349500"/>
            <a:ext cx="1828800" cy="1752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4787900" y="2492375"/>
            <a:ext cx="1524000" cy="1447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5076825" y="2781300"/>
            <a:ext cx="9144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0" y="1995488"/>
            <a:ext cx="2951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GB" sz="2800" b="1" u="sng">
                <a:solidFill>
                  <a:srgbClr val="006600"/>
                </a:solidFill>
                <a:latin typeface="Comic Sans MS" pitchFamily="66" charset="0"/>
              </a:rPr>
              <a:t>STRUCTURE of arteries</a:t>
            </a: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:    thick muscle and elastic fibers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667000" y="2514600"/>
            <a:ext cx="2286000" cy="7620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6858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GB" sz="3200" b="1" u="sng">
                <a:solidFill>
                  <a:srgbClr val="CC0099"/>
                </a:solidFill>
                <a:latin typeface="Comic Sans MS" pitchFamily="66" charset="0"/>
              </a:rPr>
              <a:t>FUNCTION</a:t>
            </a:r>
            <a:r>
              <a:rPr lang="en-GB" sz="3200" b="1">
                <a:solidFill>
                  <a:srgbClr val="CC0099"/>
                </a:solidFill>
                <a:latin typeface="Comic Sans MS" pitchFamily="66" charset="0"/>
              </a:rPr>
              <a:t>: Vessels that carry blood </a:t>
            </a:r>
            <a:r>
              <a:rPr lang="en-GB" sz="3600" b="1" u="sng">
                <a:solidFill>
                  <a:srgbClr val="CC0099"/>
                </a:solidFill>
                <a:latin typeface="Comic Sans MS" pitchFamily="66" charset="0"/>
              </a:rPr>
              <a:t>away from</a:t>
            </a:r>
            <a:r>
              <a:rPr lang="en-GB" sz="3200" b="1">
                <a:solidFill>
                  <a:srgbClr val="CC0099"/>
                </a:solidFill>
                <a:latin typeface="Comic Sans MS" pitchFamily="66" charset="0"/>
              </a:rPr>
              <a:t> the heart.</a:t>
            </a:r>
            <a:endParaRPr lang="en-GB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219200" y="5029200"/>
            <a:ext cx="3529013" cy="14446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elastic fibers allow it to </a:t>
            </a:r>
            <a:r>
              <a:rPr lang="en-GB" b="1" i="1">
                <a:solidFill>
                  <a:srgbClr val="CC0099"/>
                </a:solidFill>
                <a:latin typeface="Comic Sans MS" pitchFamily="66" charset="0"/>
              </a:rPr>
              <a:t>stretch</a:t>
            </a: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 under pressure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410200" y="4495800"/>
            <a:ext cx="3240088" cy="14446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the thick muscle contracts to </a:t>
            </a:r>
            <a:r>
              <a:rPr lang="en-GB" b="1" i="1">
                <a:solidFill>
                  <a:srgbClr val="CC0099"/>
                </a:solidFill>
                <a:latin typeface="Comic Sans MS" pitchFamily="66" charset="0"/>
              </a:rPr>
              <a:t>push</a:t>
            </a: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 blood along.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0" animBg="1"/>
      <p:bldP spid="52233" grpId="0"/>
      <p:bldP spid="52234" grpId="0" animBg="1"/>
      <p:bldP spid="522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Lucida Bright"/>
              </a:rPr>
              <a:t>2. VEINS: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GB" sz="3600" b="1">
                <a:solidFill>
                  <a:srgbClr val="CC0099"/>
                </a:solidFill>
                <a:latin typeface="Comic Sans MS" pitchFamily="66" charset="0"/>
              </a:rPr>
              <a:t>FUNCTION: Vessels that carry blood </a:t>
            </a:r>
            <a:r>
              <a:rPr lang="en-GB" sz="4000" b="1" u="sng">
                <a:solidFill>
                  <a:srgbClr val="CC0099"/>
                </a:solidFill>
                <a:latin typeface="Comic Sans MS" pitchFamily="66" charset="0"/>
              </a:rPr>
              <a:t>to</a:t>
            </a:r>
            <a:r>
              <a:rPr lang="en-GB" sz="3600" b="1">
                <a:solidFill>
                  <a:srgbClr val="CC0099"/>
                </a:solidFill>
                <a:latin typeface="Comic Sans MS" pitchFamily="66" charset="0"/>
              </a:rPr>
              <a:t> the heart.</a:t>
            </a:r>
            <a:endParaRPr lang="en-GB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5486400" y="1600200"/>
            <a:ext cx="3065463" cy="2505075"/>
          </a:xfrm>
          <a:custGeom>
            <a:avLst/>
            <a:gdLst>
              <a:gd name="T0" fmla="*/ 0 w 1931"/>
              <a:gd name="T1" fmla="*/ 2147483647 h 1578"/>
              <a:gd name="T2" fmla="*/ 2147483647 w 1931"/>
              <a:gd name="T3" fmla="*/ 2147483647 h 1578"/>
              <a:gd name="T4" fmla="*/ 2147483647 w 1931"/>
              <a:gd name="T5" fmla="*/ 2147483647 h 1578"/>
              <a:gd name="T6" fmla="*/ 2147483647 w 1931"/>
              <a:gd name="T7" fmla="*/ 2147483647 h 1578"/>
              <a:gd name="T8" fmla="*/ 2147483647 w 1931"/>
              <a:gd name="T9" fmla="*/ 2147483647 h 1578"/>
              <a:gd name="T10" fmla="*/ 2147483647 w 1931"/>
              <a:gd name="T11" fmla="*/ 2147483647 h 1578"/>
              <a:gd name="T12" fmla="*/ 2147483647 w 1931"/>
              <a:gd name="T13" fmla="*/ 2147483647 h 1578"/>
              <a:gd name="T14" fmla="*/ 2147483647 w 1931"/>
              <a:gd name="T15" fmla="*/ 2147483647 h 1578"/>
              <a:gd name="T16" fmla="*/ 2147483647 w 1931"/>
              <a:gd name="T17" fmla="*/ 2147483647 h 15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1"/>
              <a:gd name="T28" fmla="*/ 0 h 1578"/>
              <a:gd name="T29" fmla="*/ 1931 w 1931"/>
              <a:gd name="T30" fmla="*/ 1578 h 15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1" h="1578">
                <a:moveTo>
                  <a:pt x="0" y="570"/>
                </a:moveTo>
                <a:cubicBezTo>
                  <a:pt x="396" y="366"/>
                  <a:pt x="787" y="180"/>
                  <a:pt x="1056" y="90"/>
                </a:cubicBezTo>
                <a:cubicBezTo>
                  <a:pt x="1325" y="0"/>
                  <a:pt x="1476" y="12"/>
                  <a:pt x="1612" y="31"/>
                </a:cubicBezTo>
                <a:cubicBezTo>
                  <a:pt x="1748" y="50"/>
                  <a:pt x="1823" y="146"/>
                  <a:pt x="1874" y="206"/>
                </a:cubicBezTo>
                <a:cubicBezTo>
                  <a:pt x="1925" y="266"/>
                  <a:pt x="1913" y="317"/>
                  <a:pt x="1918" y="391"/>
                </a:cubicBezTo>
                <a:cubicBezTo>
                  <a:pt x="1923" y="465"/>
                  <a:pt x="1931" y="586"/>
                  <a:pt x="1907" y="653"/>
                </a:cubicBezTo>
                <a:cubicBezTo>
                  <a:pt x="1883" y="720"/>
                  <a:pt x="1822" y="753"/>
                  <a:pt x="1776" y="795"/>
                </a:cubicBezTo>
                <a:cubicBezTo>
                  <a:pt x="1730" y="837"/>
                  <a:pt x="1848" y="776"/>
                  <a:pt x="1632" y="906"/>
                </a:cubicBezTo>
                <a:cubicBezTo>
                  <a:pt x="1416" y="1036"/>
                  <a:pt x="672" y="1466"/>
                  <a:pt x="480" y="1578"/>
                </a:cubicBezTo>
              </a:path>
            </a:pathLst>
          </a:custGeom>
          <a:solidFill>
            <a:srgbClr val="DDC1D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953000" y="2362200"/>
            <a:ext cx="1828800" cy="1752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5003800" y="2349500"/>
            <a:ext cx="1676400" cy="1600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5105400" y="2514600"/>
            <a:ext cx="1524000" cy="1447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27257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u="sng">
                <a:solidFill>
                  <a:srgbClr val="006600"/>
                </a:solidFill>
                <a:latin typeface="Comic Sans MS" pitchFamily="66" charset="0"/>
              </a:rPr>
              <a:t>STRUCTURE of veins</a:t>
            </a:r>
            <a:r>
              <a:rPr lang="en-GB" sz="2800" b="1">
                <a:solidFill>
                  <a:srgbClr val="006600"/>
                </a:solidFill>
                <a:latin typeface="Comic Sans MS" pitchFamily="66" charset="0"/>
              </a:rPr>
              <a:t>: thin muscle and elastic fibers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V="1">
            <a:off x="2971800" y="3505200"/>
            <a:ext cx="2133600" cy="9144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2133600"/>
            <a:ext cx="4953000" cy="1016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u="sng">
                <a:solidFill>
                  <a:srgbClr val="010066"/>
                </a:solidFill>
                <a:latin typeface="Comic Sans MS" pitchFamily="66" charset="0"/>
              </a:rPr>
              <a:t>Valves in veins</a:t>
            </a:r>
            <a:r>
              <a:rPr lang="en-GB" sz="3000" b="1">
                <a:solidFill>
                  <a:srgbClr val="010066"/>
                </a:solidFill>
                <a:latin typeface="Comic Sans MS" pitchFamily="66" charset="0"/>
              </a:rPr>
              <a:t> </a:t>
            </a:r>
            <a:r>
              <a:rPr lang="en-GB" sz="3000">
                <a:solidFill>
                  <a:srgbClr val="010066"/>
                </a:solidFill>
                <a:latin typeface="Comic Sans MS" pitchFamily="66" charset="0"/>
              </a:rPr>
              <a:t>stop blood from going backwards.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095750" y="4876800"/>
            <a:ext cx="5048250" cy="15906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Skeletal muscles surround veins. When they contract, veins are squeezed and blood is pushed forward.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75784" grpId="0"/>
      <p:bldP spid="75785" grpId="0" animBg="1"/>
      <p:bldP spid="53258" grpId="0" animBg="1"/>
      <p:bldP spid="532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42_10VenousBloodFlow_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38" y="304800"/>
            <a:ext cx="51355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76200" y="1905000"/>
            <a:ext cx="554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D0211C"/>
                </a:solidFill>
              </a:rPr>
              <a:t>1. Skeletal muscle contractions</a:t>
            </a:r>
          </a:p>
          <a:p>
            <a:r>
              <a:rPr lang="en-US" sz="2800" b="1">
                <a:solidFill>
                  <a:srgbClr val="D0211C"/>
                </a:solidFill>
              </a:rPr>
              <a:t>push blood forward in veins.</a:t>
            </a:r>
            <a:r>
              <a:rPr lang="en-US" sz="2800"/>
              <a:t> 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800600" y="2438400"/>
            <a:ext cx="1143000" cy="533400"/>
          </a:xfrm>
          <a:prstGeom prst="line">
            <a:avLst/>
          </a:prstGeom>
          <a:noFill/>
          <a:ln w="38100">
            <a:solidFill>
              <a:srgbClr val="D0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28600"/>
            <a:ext cx="6731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i="1">
                <a:solidFill>
                  <a:srgbClr val="211BEE"/>
                </a:solidFill>
                <a:latin typeface="Lucida Bright"/>
              </a:rPr>
              <a:t>What keeps blood moving </a:t>
            </a:r>
            <a:r>
              <a:rPr lang="en-US" sz="3000" b="1" i="1" u="sng">
                <a:solidFill>
                  <a:srgbClr val="211BEE"/>
                </a:solidFill>
                <a:latin typeface="Lucida Bright"/>
              </a:rPr>
              <a:t>in veins</a:t>
            </a:r>
            <a:r>
              <a:rPr lang="en-US" sz="3000" b="1" i="1">
                <a:solidFill>
                  <a:srgbClr val="211BEE"/>
                </a:solidFill>
                <a:latin typeface="Lucida Bright"/>
              </a:rPr>
              <a:t>?</a:t>
            </a:r>
            <a:endParaRPr lang="en-US" sz="3000" b="1">
              <a:solidFill>
                <a:srgbClr val="211BEE"/>
              </a:solidFill>
              <a:latin typeface="Lucida Brigh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48006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0211C"/>
                </a:solidFill>
              </a:rPr>
              <a:t>2. Valves prevent blood from going backwards.</a:t>
            </a:r>
            <a:endParaRPr lang="en-US" sz="280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334000" y="4343400"/>
            <a:ext cx="1447800" cy="762000"/>
          </a:xfrm>
          <a:prstGeom prst="line">
            <a:avLst/>
          </a:prstGeom>
          <a:noFill/>
          <a:ln w="57150">
            <a:solidFill>
              <a:srgbClr val="D0211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/>
      <p:bldP spid="20485" grpId="0"/>
      <p:bldP spid="204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_1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2057400" y="914400"/>
            <a:ext cx="45227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629400" y="1447800"/>
            <a:ext cx="1905000" cy="879475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Varicose veins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5791200" y="1828800"/>
            <a:ext cx="838200" cy="83820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 flipV="1">
            <a:off x="5562600" y="1371600"/>
            <a:ext cx="1066800" cy="45720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5943600" y="1828800"/>
            <a:ext cx="685800" cy="2133600"/>
          </a:xfrm>
          <a:prstGeom prst="line">
            <a:avLst/>
          </a:prstGeom>
          <a:noFill/>
          <a:ln w="57150">
            <a:solidFill>
              <a:srgbClr val="FFFF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2400" y="42863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D0211C"/>
                </a:solidFill>
              </a:rPr>
              <a:t>As we age, walls of veins and valves may weaken and </a:t>
            </a:r>
          </a:p>
          <a:p>
            <a:r>
              <a:rPr lang="en-US" b="1">
                <a:solidFill>
                  <a:srgbClr val="D0211C"/>
                </a:solidFill>
              </a:rPr>
              <a:t>stretch resulting in a condition called varicose veins.</a:t>
            </a:r>
            <a:endParaRPr lang="en-US" sz="2000" b="1">
              <a:solidFill>
                <a:srgbClr val="D0211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5795963" y="1557338"/>
            <a:ext cx="2201862" cy="1855787"/>
          </a:xfrm>
          <a:custGeom>
            <a:avLst/>
            <a:gdLst>
              <a:gd name="T0" fmla="*/ 0 w 1931"/>
              <a:gd name="T1" fmla="*/ 2147483647 h 1578"/>
              <a:gd name="T2" fmla="*/ 2147483647 w 1931"/>
              <a:gd name="T3" fmla="*/ 2147483647 h 1578"/>
              <a:gd name="T4" fmla="*/ 2147483647 w 1931"/>
              <a:gd name="T5" fmla="*/ 2147483647 h 1578"/>
              <a:gd name="T6" fmla="*/ 2147483647 w 1931"/>
              <a:gd name="T7" fmla="*/ 2147483647 h 1578"/>
              <a:gd name="T8" fmla="*/ 2147483647 w 1931"/>
              <a:gd name="T9" fmla="*/ 2147483647 h 1578"/>
              <a:gd name="T10" fmla="*/ 2147483647 w 1931"/>
              <a:gd name="T11" fmla="*/ 2147483647 h 1578"/>
              <a:gd name="T12" fmla="*/ 2147483647 w 1931"/>
              <a:gd name="T13" fmla="*/ 2147483647 h 1578"/>
              <a:gd name="T14" fmla="*/ 2147483647 w 1931"/>
              <a:gd name="T15" fmla="*/ 2147483647 h 1578"/>
              <a:gd name="T16" fmla="*/ 2147483647 w 1931"/>
              <a:gd name="T17" fmla="*/ 2147483647 h 15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1"/>
              <a:gd name="T28" fmla="*/ 0 h 1578"/>
              <a:gd name="T29" fmla="*/ 1931 w 1931"/>
              <a:gd name="T30" fmla="*/ 1578 h 15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1" h="1578">
                <a:moveTo>
                  <a:pt x="0" y="570"/>
                </a:moveTo>
                <a:cubicBezTo>
                  <a:pt x="396" y="366"/>
                  <a:pt x="787" y="180"/>
                  <a:pt x="1056" y="90"/>
                </a:cubicBezTo>
                <a:cubicBezTo>
                  <a:pt x="1325" y="0"/>
                  <a:pt x="1476" y="12"/>
                  <a:pt x="1612" y="31"/>
                </a:cubicBezTo>
                <a:cubicBezTo>
                  <a:pt x="1748" y="50"/>
                  <a:pt x="1823" y="146"/>
                  <a:pt x="1874" y="206"/>
                </a:cubicBezTo>
                <a:cubicBezTo>
                  <a:pt x="1925" y="266"/>
                  <a:pt x="1913" y="317"/>
                  <a:pt x="1918" y="391"/>
                </a:cubicBezTo>
                <a:cubicBezTo>
                  <a:pt x="1923" y="465"/>
                  <a:pt x="1931" y="586"/>
                  <a:pt x="1907" y="653"/>
                </a:cubicBezTo>
                <a:cubicBezTo>
                  <a:pt x="1883" y="720"/>
                  <a:pt x="1822" y="753"/>
                  <a:pt x="1776" y="795"/>
                </a:cubicBezTo>
                <a:cubicBezTo>
                  <a:pt x="1730" y="837"/>
                  <a:pt x="1848" y="776"/>
                  <a:pt x="1632" y="906"/>
                </a:cubicBezTo>
                <a:cubicBezTo>
                  <a:pt x="1416" y="1036"/>
                  <a:pt x="672" y="1466"/>
                  <a:pt x="480" y="1578"/>
                </a:cubicBezTo>
              </a:path>
            </a:pathLst>
          </a:custGeom>
          <a:solidFill>
            <a:srgbClr val="DDC1D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5148263" y="2276475"/>
            <a:ext cx="1438275" cy="1293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Lucida Bright"/>
              </a:rPr>
              <a:t>3. CAPILLARIES: 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6572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3000" b="1" u="sng">
                <a:solidFill>
                  <a:srgbClr val="CC0099"/>
                </a:solidFill>
                <a:latin typeface="Comic Sans MS" pitchFamily="66" charset="0"/>
              </a:rPr>
              <a:t>FUNCTION</a:t>
            </a:r>
            <a:r>
              <a:rPr lang="en-GB" sz="3000" b="1">
                <a:solidFill>
                  <a:srgbClr val="CC0099"/>
                </a:solidFill>
                <a:latin typeface="Comic Sans MS" pitchFamily="66" charset="0"/>
              </a:rPr>
              <a:t>: Capillaries link Arteries with Veins</a:t>
            </a:r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6227763" y="2060575"/>
            <a:ext cx="144462" cy="144463"/>
          </a:xfrm>
          <a:custGeom>
            <a:avLst/>
            <a:gdLst>
              <a:gd name="T0" fmla="*/ 2147483647 w 49"/>
              <a:gd name="T1" fmla="*/ 0 h 49"/>
              <a:gd name="T2" fmla="*/ 2147483647 w 49"/>
              <a:gd name="T3" fmla="*/ 2147483647 h 49"/>
              <a:gd name="T4" fmla="*/ 2147483647 w 49"/>
              <a:gd name="T5" fmla="*/ 2147483647 h 49"/>
              <a:gd name="T6" fmla="*/ 2147483647 w 49"/>
              <a:gd name="T7" fmla="*/ 2147483647 h 49"/>
              <a:gd name="T8" fmla="*/ 2147483647 w 4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9"/>
              <a:gd name="T17" fmla="*/ 49 w 4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9">
                <a:moveTo>
                  <a:pt x="38" y="0"/>
                </a:moveTo>
                <a:cubicBezTo>
                  <a:pt x="27" y="4"/>
                  <a:pt x="10" y="1"/>
                  <a:pt x="5" y="11"/>
                </a:cubicBezTo>
                <a:cubicBezTo>
                  <a:pt x="0" y="21"/>
                  <a:pt x="6" y="39"/>
                  <a:pt x="16" y="44"/>
                </a:cubicBezTo>
                <a:cubicBezTo>
                  <a:pt x="26" y="49"/>
                  <a:pt x="38" y="37"/>
                  <a:pt x="49" y="33"/>
                </a:cubicBezTo>
                <a:cubicBezTo>
                  <a:pt x="45" y="22"/>
                  <a:pt x="38" y="0"/>
                  <a:pt x="38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7019925" y="1628775"/>
            <a:ext cx="885825" cy="449263"/>
          </a:xfrm>
          <a:custGeom>
            <a:avLst/>
            <a:gdLst>
              <a:gd name="T0" fmla="*/ 0 w 240"/>
              <a:gd name="T1" fmla="*/ 2147483647 h 192"/>
              <a:gd name="T2" fmla="*/ 2147483647 w 240"/>
              <a:gd name="T3" fmla="*/ 2147483647 h 192"/>
              <a:gd name="T4" fmla="*/ 2147483647 w 240"/>
              <a:gd name="T5" fmla="*/ 2147483647 h 192"/>
              <a:gd name="T6" fmla="*/ 2147483647 w 240"/>
              <a:gd name="T7" fmla="*/ 2147483647 h 192"/>
              <a:gd name="T8" fmla="*/ 2147483647 w 2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92"/>
              <a:gd name="T17" fmla="*/ 240 w 2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92">
                <a:moveTo>
                  <a:pt x="0" y="28"/>
                </a:moveTo>
                <a:cubicBezTo>
                  <a:pt x="83" y="0"/>
                  <a:pt x="43" y="1"/>
                  <a:pt x="120" y="17"/>
                </a:cubicBezTo>
                <a:cubicBezTo>
                  <a:pt x="209" y="76"/>
                  <a:pt x="144" y="64"/>
                  <a:pt x="186" y="159"/>
                </a:cubicBezTo>
                <a:cubicBezTo>
                  <a:pt x="191" y="169"/>
                  <a:pt x="208" y="164"/>
                  <a:pt x="218" y="170"/>
                </a:cubicBezTo>
                <a:cubicBezTo>
                  <a:pt x="227" y="175"/>
                  <a:pt x="233" y="185"/>
                  <a:pt x="24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7451725" y="1700213"/>
            <a:ext cx="103188" cy="576262"/>
          </a:xfrm>
          <a:custGeom>
            <a:avLst/>
            <a:gdLst>
              <a:gd name="T0" fmla="*/ 0 w 65"/>
              <a:gd name="T1" fmla="*/ 2147483647 h 286"/>
              <a:gd name="T2" fmla="*/ 2147483647 w 65"/>
              <a:gd name="T3" fmla="*/ 2147483647 h 286"/>
              <a:gd name="T4" fmla="*/ 2147483647 w 65"/>
              <a:gd name="T5" fmla="*/ 2147483647 h 286"/>
              <a:gd name="T6" fmla="*/ 2147483647 w 65"/>
              <a:gd name="T7" fmla="*/ 2147483647 h 286"/>
              <a:gd name="T8" fmla="*/ 2147483647 w 65"/>
              <a:gd name="T9" fmla="*/ 2147483647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286"/>
              <a:gd name="T17" fmla="*/ 65 w 65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286">
                <a:moveTo>
                  <a:pt x="0" y="286"/>
                </a:moveTo>
                <a:cubicBezTo>
                  <a:pt x="4" y="275"/>
                  <a:pt x="6" y="264"/>
                  <a:pt x="11" y="254"/>
                </a:cubicBezTo>
                <a:cubicBezTo>
                  <a:pt x="24" y="231"/>
                  <a:pt x="54" y="188"/>
                  <a:pt x="54" y="188"/>
                </a:cubicBezTo>
                <a:cubicBezTo>
                  <a:pt x="41" y="124"/>
                  <a:pt x="28" y="102"/>
                  <a:pt x="43" y="35"/>
                </a:cubicBezTo>
                <a:cubicBezTo>
                  <a:pt x="51" y="0"/>
                  <a:pt x="44" y="3"/>
                  <a:pt x="6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7740650" y="2133600"/>
            <a:ext cx="144463" cy="215900"/>
          </a:xfrm>
          <a:custGeom>
            <a:avLst/>
            <a:gdLst>
              <a:gd name="T0" fmla="*/ 0 w 87"/>
              <a:gd name="T1" fmla="*/ 2147483647 h 98"/>
              <a:gd name="T2" fmla="*/ 2147483647 w 87"/>
              <a:gd name="T3" fmla="*/ 2147483647 h 98"/>
              <a:gd name="T4" fmla="*/ 2147483647 w 87"/>
              <a:gd name="T5" fmla="*/ 2147483647 h 98"/>
              <a:gd name="T6" fmla="*/ 0 w 87"/>
              <a:gd name="T7" fmla="*/ 2147483647 h 98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98"/>
              <a:gd name="T14" fmla="*/ 87 w 87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98">
                <a:moveTo>
                  <a:pt x="0" y="21"/>
                </a:moveTo>
                <a:cubicBezTo>
                  <a:pt x="14" y="98"/>
                  <a:pt x="13" y="95"/>
                  <a:pt x="87" y="76"/>
                </a:cubicBezTo>
                <a:cubicBezTo>
                  <a:pt x="83" y="65"/>
                  <a:pt x="83" y="52"/>
                  <a:pt x="76" y="43"/>
                </a:cubicBezTo>
                <a:cubicBezTo>
                  <a:pt x="61" y="24"/>
                  <a:pt x="19" y="0"/>
                  <a:pt x="0" y="2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7164388" y="1844675"/>
            <a:ext cx="138112" cy="147638"/>
          </a:xfrm>
          <a:custGeom>
            <a:avLst/>
            <a:gdLst>
              <a:gd name="T0" fmla="*/ 0 w 87"/>
              <a:gd name="T1" fmla="*/ 0 h 93"/>
              <a:gd name="T2" fmla="*/ 2147483647 w 87"/>
              <a:gd name="T3" fmla="*/ 2147483647 h 93"/>
              <a:gd name="T4" fmla="*/ 2147483647 w 87"/>
              <a:gd name="T5" fmla="*/ 2147483647 h 93"/>
              <a:gd name="T6" fmla="*/ 0 w 87"/>
              <a:gd name="T7" fmla="*/ 0 h 93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93"/>
              <a:gd name="T14" fmla="*/ 87 w 87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93">
                <a:moveTo>
                  <a:pt x="0" y="0"/>
                </a:moveTo>
                <a:cubicBezTo>
                  <a:pt x="9" y="46"/>
                  <a:pt x="0" y="93"/>
                  <a:pt x="77" y="44"/>
                </a:cubicBezTo>
                <a:cubicBezTo>
                  <a:pt x="87" y="38"/>
                  <a:pt x="54" y="38"/>
                  <a:pt x="44" y="33"/>
                </a:cubicBezTo>
                <a:cubicBezTo>
                  <a:pt x="19" y="21"/>
                  <a:pt x="15" y="1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7740650" y="1700213"/>
            <a:ext cx="76200" cy="77787"/>
          </a:xfrm>
          <a:custGeom>
            <a:avLst/>
            <a:gdLst>
              <a:gd name="T0" fmla="*/ 2147483647 w 48"/>
              <a:gd name="T1" fmla="*/ 0 h 49"/>
              <a:gd name="T2" fmla="*/ 2147483647 w 48"/>
              <a:gd name="T3" fmla="*/ 2147483647 h 49"/>
              <a:gd name="T4" fmla="*/ 2147483647 w 48"/>
              <a:gd name="T5" fmla="*/ 2147483647 h 49"/>
              <a:gd name="T6" fmla="*/ 2147483647 w 48"/>
              <a:gd name="T7" fmla="*/ 2147483647 h 49"/>
              <a:gd name="T8" fmla="*/ 2147483647 w 4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9"/>
              <a:gd name="T17" fmla="*/ 48 w 4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9">
                <a:moveTo>
                  <a:pt x="15" y="0"/>
                </a:moveTo>
                <a:cubicBezTo>
                  <a:pt x="12" y="11"/>
                  <a:pt x="0" y="23"/>
                  <a:pt x="5" y="33"/>
                </a:cubicBezTo>
                <a:cubicBezTo>
                  <a:pt x="10" y="43"/>
                  <a:pt x="27" y="49"/>
                  <a:pt x="37" y="44"/>
                </a:cubicBezTo>
                <a:cubicBezTo>
                  <a:pt x="47" y="39"/>
                  <a:pt x="44" y="22"/>
                  <a:pt x="48" y="11"/>
                </a:cubicBezTo>
                <a:cubicBezTo>
                  <a:pt x="37" y="7"/>
                  <a:pt x="15" y="0"/>
                  <a:pt x="15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5219700" y="2349500"/>
            <a:ext cx="1296988" cy="11509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5257800" y="4267200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>
                <a:solidFill>
                  <a:srgbClr val="006600"/>
                </a:solidFill>
                <a:latin typeface="Comic Sans MS" pitchFamily="66" charset="0"/>
              </a:rPr>
              <a:t>Structure of capillaries</a:t>
            </a:r>
            <a:r>
              <a:rPr lang="en-GB" b="1">
                <a:solidFill>
                  <a:srgbClr val="006600"/>
                </a:solidFill>
                <a:latin typeface="Comic Sans MS" pitchFamily="66" charset="0"/>
              </a:rPr>
              <a:t>:          walls of capillaries are</a:t>
            </a:r>
          </a:p>
          <a:p>
            <a:r>
              <a:rPr lang="en-GB" b="1">
                <a:solidFill>
                  <a:srgbClr val="006600"/>
                </a:solidFill>
                <a:latin typeface="Comic Sans MS" pitchFamily="66" charset="0"/>
              </a:rPr>
              <a:t>only 1 cell thick – materials easily pass between these cells.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 flipV="1">
            <a:off x="5715000" y="3581400"/>
            <a:ext cx="76200" cy="7493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6516688" y="2133600"/>
            <a:ext cx="885825" cy="449263"/>
          </a:xfrm>
          <a:custGeom>
            <a:avLst/>
            <a:gdLst>
              <a:gd name="T0" fmla="*/ 0 w 240"/>
              <a:gd name="T1" fmla="*/ 2147483647 h 192"/>
              <a:gd name="T2" fmla="*/ 2147483647 w 240"/>
              <a:gd name="T3" fmla="*/ 2147483647 h 192"/>
              <a:gd name="T4" fmla="*/ 2147483647 w 240"/>
              <a:gd name="T5" fmla="*/ 2147483647 h 192"/>
              <a:gd name="T6" fmla="*/ 2147483647 w 240"/>
              <a:gd name="T7" fmla="*/ 2147483647 h 192"/>
              <a:gd name="T8" fmla="*/ 2147483647 w 2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92"/>
              <a:gd name="T17" fmla="*/ 240 w 2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92">
                <a:moveTo>
                  <a:pt x="0" y="28"/>
                </a:moveTo>
                <a:cubicBezTo>
                  <a:pt x="83" y="0"/>
                  <a:pt x="43" y="1"/>
                  <a:pt x="120" y="17"/>
                </a:cubicBezTo>
                <a:cubicBezTo>
                  <a:pt x="209" y="76"/>
                  <a:pt x="144" y="64"/>
                  <a:pt x="186" y="159"/>
                </a:cubicBezTo>
                <a:cubicBezTo>
                  <a:pt x="191" y="169"/>
                  <a:pt x="208" y="164"/>
                  <a:pt x="218" y="170"/>
                </a:cubicBezTo>
                <a:cubicBezTo>
                  <a:pt x="227" y="175"/>
                  <a:pt x="233" y="185"/>
                  <a:pt x="24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 rot="-9124653">
            <a:off x="6877050" y="1773238"/>
            <a:ext cx="360363" cy="433387"/>
          </a:xfrm>
          <a:custGeom>
            <a:avLst/>
            <a:gdLst>
              <a:gd name="T0" fmla="*/ 0 w 197"/>
              <a:gd name="T1" fmla="*/ 2147483647 h 192"/>
              <a:gd name="T2" fmla="*/ 2147483647 w 197"/>
              <a:gd name="T3" fmla="*/ 2147483647 h 192"/>
              <a:gd name="T4" fmla="*/ 2147483647 w 197"/>
              <a:gd name="T5" fmla="*/ 2147483647 h 192"/>
              <a:gd name="T6" fmla="*/ 2147483647 w 197"/>
              <a:gd name="T7" fmla="*/ 2147483647 h 192"/>
              <a:gd name="T8" fmla="*/ 2147483647 w 197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92"/>
              <a:gd name="T17" fmla="*/ 197 w 197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92">
                <a:moveTo>
                  <a:pt x="0" y="17"/>
                </a:moveTo>
                <a:cubicBezTo>
                  <a:pt x="50" y="0"/>
                  <a:pt x="93" y="12"/>
                  <a:pt x="142" y="28"/>
                </a:cubicBezTo>
                <a:cubicBezTo>
                  <a:pt x="146" y="39"/>
                  <a:pt x="154" y="49"/>
                  <a:pt x="153" y="61"/>
                </a:cubicBezTo>
                <a:cubicBezTo>
                  <a:pt x="150" y="84"/>
                  <a:pt x="131" y="126"/>
                  <a:pt x="131" y="126"/>
                </a:cubicBezTo>
                <a:cubicBezTo>
                  <a:pt x="150" y="183"/>
                  <a:pt x="157" y="152"/>
                  <a:pt x="197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6588125" y="2133600"/>
            <a:ext cx="271463" cy="719138"/>
          </a:xfrm>
          <a:custGeom>
            <a:avLst/>
            <a:gdLst>
              <a:gd name="T0" fmla="*/ 0 w 125"/>
              <a:gd name="T1" fmla="*/ 2147483647 h 251"/>
              <a:gd name="T2" fmla="*/ 2147483647 w 125"/>
              <a:gd name="T3" fmla="*/ 2147483647 h 251"/>
              <a:gd name="T4" fmla="*/ 2147483647 w 125"/>
              <a:gd name="T5" fmla="*/ 2147483647 h 251"/>
              <a:gd name="T6" fmla="*/ 2147483647 w 125"/>
              <a:gd name="T7" fmla="*/ 0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51"/>
              <a:gd name="T14" fmla="*/ 125 w 125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51">
                <a:moveTo>
                  <a:pt x="0" y="251"/>
                </a:moveTo>
                <a:cubicBezTo>
                  <a:pt x="26" y="175"/>
                  <a:pt x="0" y="193"/>
                  <a:pt x="55" y="175"/>
                </a:cubicBezTo>
                <a:cubicBezTo>
                  <a:pt x="77" y="160"/>
                  <a:pt x="125" y="157"/>
                  <a:pt x="120" y="131"/>
                </a:cubicBezTo>
                <a:cubicBezTo>
                  <a:pt x="111" y="89"/>
                  <a:pt x="87" y="42"/>
                  <a:pt x="8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0" name="Freeform 18"/>
          <p:cNvSpPr>
            <a:spLocks/>
          </p:cNvSpPr>
          <p:nvPr/>
        </p:nvSpPr>
        <p:spPr bwMode="auto">
          <a:xfrm>
            <a:off x="6588125" y="1916113"/>
            <a:ext cx="144463" cy="144462"/>
          </a:xfrm>
          <a:custGeom>
            <a:avLst/>
            <a:gdLst>
              <a:gd name="T0" fmla="*/ 2147483647 w 49"/>
              <a:gd name="T1" fmla="*/ 0 h 49"/>
              <a:gd name="T2" fmla="*/ 2147483647 w 49"/>
              <a:gd name="T3" fmla="*/ 2147483647 h 49"/>
              <a:gd name="T4" fmla="*/ 2147483647 w 49"/>
              <a:gd name="T5" fmla="*/ 2147483647 h 49"/>
              <a:gd name="T6" fmla="*/ 2147483647 w 49"/>
              <a:gd name="T7" fmla="*/ 2147483647 h 49"/>
              <a:gd name="T8" fmla="*/ 2147483647 w 4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9"/>
              <a:gd name="T17" fmla="*/ 49 w 4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9">
                <a:moveTo>
                  <a:pt x="38" y="0"/>
                </a:moveTo>
                <a:cubicBezTo>
                  <a:pt x="27" y="4"/>
                  <a:pt x="10" y="1"/>
                  <a:pt x="5" y="11"/>
                </a:cubicBezTo>
                <a:cubicBezTo>
                  <a:pt x="0" y="21"/>
                  <a:pt x="6" y="39"/>
                  <a:pt x="16" y="44"/>
                </a:cubicBezTo>
                <a:cubicBezTo>
                  <a:pt x="26" y="49"/>
                  <a:pt x="38" y="37"/>
                  <a:pt x="49" y="33"/>
                </a:cubicBezTo>
                <a:cubicBezTo>
                  <a:pt x="45" y="22"/>
                  <a:pt x="38" y="0"/>
                  <a:pt x="38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6300788" y="1916113"/>
            <a:ext cx="215900" cy="288925"/>
          </a:xfrm>
          <a:custGeom>
            <a:avLst/>
            <a:gdLst>
              <a:gd name="T0" fmla="*/ 0 w 197"/>
              <a:gd name="T1" fmla="*/ 2147483647 h 192"/>
              <a:gd name="T2" fmla="*/ 2147483647 w 197"/>
              <a:gd name="T3" fmla="*/ 2147483647 h 192"/>
              <a:gd name="T4" fmla="*/ 2147483647 w 197"/>
              <a:gd name="T5" fmla="*/ 2147483647 h 192"/>
              <a:gd name="T6" fmla="*/ 2147483647 w 197"/>
              <a:gd name="T7" fmla="*/ 2147483647 h 192"/>
              <a:gd name="T8" fmla="*/ 2147483647 w 197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92"/>
              <a:gd name="T17" fmla="*/ 197 w 197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92">
                <a:moveTo>
                  <a:pt x="0" y="17"/>
                </a:moveTo>
                <a:cubicBezTo>
                  <a:pt x="50" y="0"/>
                  <a:pt x="93" y="12"/>
                  <a:pt x="142" y="28"/>
                </a:cubicBezTo>
                <a:cubicBezTo>
                  <a:pt x="146" y="39"/>
                  <a:pt x="154" y="49"/>
                  <a:pt x="153" y="61"/>
                </a:cubicBezTo>
                <a:cubicBezTo>
                  <a:pt x="150" y="84"/>
                  <a:pt x="131" y="126"/>
                  <a:pt x="131" y="126"/>
                </a:cubicBezTo>
                <a:cubicBezTo>
                  <a:pt x="150" y="183"/>
                  <a:pt x="157" y="152"/>
                  <a:pt x="197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6372225" y="2205038"/>
            <a:ext cx="144463" cy="360362"/>
          </a:xfrm>
          <a:custGeom>
            <a:avLst/>
            <a:gdLst>
              <a:gd name="T0" fmla="*/ 0 w 125"/>
              <a:gd name="T1" fmla="*/ 2147483647 h 251"/>
              <a:gd name="T2" fmla="*/ 2147483647 w 125"/>
              <a:gd name="T3" fmla="*/ 2147483647 h 251"/>
              <a:gd name="T4" fmla="*/ 2147483647 w 125"/>
              <a:gd name="T5" fmla="*/ 2147483647 h 251"/>
              <a:gd name="T6" fmla="*/ 2147483647 w 125"/>
              <a:gd name="T7" fmla="*/ 0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51"/>
              <a:gd name="T14" fmla="*/ 125 w 125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51">
                <a:moveTo>
                  <a:pt x="0" y="251"/>
                </a:moveTo>
                <a:cubicBezTo>
                  <a:pt x="26" y="175"/>
                  <a:pt x="0" y="193"/>
                  <a:pt x="55" y="175"/>
                </a:cubicBezTo>
                <a:cubicBezTo>
                  <a:pt x="77" y="160"/>
                  <a:pt x="125" y="157"/>
                  <a:pt x="120" y="131"/>
                </a:cubicBezTo>
                <a:cubicBezTo>
                  <a:pt x="111" y="89"/>
                  <a:pt x="87" y="42"/>
                  <a:pt x="8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6659563" y="2420938"/>
            <a:ext cx="76200" cy="77787"/>
          </a:xfrm>
          <a:custGeom>
            <a:avLst/>
            <a:gdLst>
              <a:gd name="T0" fmla="*/ 2147483647 w 48"/>
              <a:gd name="T1" fmla="*/ 0 h 49"/>
              <a:gd name="T2" fmla="*/ 2147483647 w 48"/>
              <a:gd name="T3" fmla="*/ 2147483647 h 49"/>
              <a:gd name="T4" fmla="*/ 2147483647 w 48"/>
              <a:gd name="T5" fmla="*/ 2147483647 h 49"/>
              <a:gd name="T6" fmla="*/ 2147483647 w 48"/>
              <a:gd name="T7" fmla="*/ 2147483647 h 49"/>
              <a:gd name="T8" fmla="*/ 2147483647 w 4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9"/>
              <a:gd name="T17" fmla="*/ 48 w 4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9">
                <a:moveTo>
                  <a:pt x="15" y="0"/>
                </a:moveTo>
                <a:cubicBezTo>
                  <a:pt x="12" y="11"/>
                  <a:pt x="0" y="23"/>
                  <a:pt x="5" y="33"/>
                </a:cubicBezTo>
                <a:cubicBezTo>
                  <a:pt x="10" y="43"/>
                  <a:pt x="27" y="49"/>
                  <a:pt x="37" y="44"/>
                </a:cubicBezTo>
                <a:cubicBezTo>
                  <a:pt x="47" y="39"/>
                  <a:pt x="44" y="22"/>
                  <a:pt x="48" y="11"/>
                </a:cubicBezTo>
                <a:cubicBezTo>
                  <a:pt x="37" y="7"/>
                  <a:pt x="15" y="0"/>
                  <a:pt x="15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6948488" y="2420938"/>
            <a:ext cx="144462" cy="144462"/>
          </a:xfrm>
          <a:custGeom>
            <a:avLst/>
            <a:gdLst>
              <a:gd name="T0" fmla="*/ 2147483647 w 49"/>
              <a:gd name="T1" fmla="*/ 0 h 49"/>
              <a:gd name="T2" fmla="*/ 2147483647 w 49"/>
              <a:gd name="T3" fmla="*/ 2147483647 h 49"/>
              <a:gd name="T4" fmla="*/ 2147483647 w 49"/>
              <a:gd name="T5" fmla="*/ 2147483647 h 49"/>
              <a:gd name="T6" fmla="*/ 2147483647 w 49"/>
              <a:gd name="T7" fmla="*/ 2147483647 h 49"/>
              <a:gd name="T8" fmla="*/ 2147483647 w 4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9"/>
              <a:gd name="T17" fmla="*/ 49 w 4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9">
                <a:moveTo>
                  <a:pt x="38" y="0"/>
                </a:moveTo>
                <a:cubicBezTo>
                  <a:pt x="27" y="4"/>
                  <a:pt x="10" y="1"/>
                  <a:pt x="5" y="11"/>
                </a:cubicBezTo>
                <a:cubicBezTo>
                  <a:pt x="0" y="21"/>
                  <a:pt x="6" y="39"/>
                  <a:pt x="16" y="44"/>
                </a:cubicBezTo>
                <a:cubicBezTo>
                  <a:pt x="26" y="49"/>
                  <a:pt x="38" y="37"/>
                  <a:pt x="49" y="33"/>
                </a:cubicBezTo>
                <a:cubicBezTo>
                  <a:pt x="45" y="22"/>
                  <a:pt x="38" y="0"/>
                  <a:pt x="38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76200" y="1384300"/>
            <a:ext cx="4876800" cy="18161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*O</a:t>
            </a:r>
            <a:r>
              <a:rPr lang="en-GB" sz="2800" baseline="-25000">
                <a:solidFill>
                  <a:srgbClr val="010066"/>
                </a:solidFill>
                <a:latin typeface="Comic Sans MS" pitchFamily="66" charset="0"/>
              </a:rPr>
              <a:t>2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, CO</a:t>
            </a:r>
            <a:r>
              <a:rPr lang="en-GB" sz="2800" baseline="-25000">
                <a:solidFill>
                  <a:srgbClr val="010066"/>
                </a:solidFill>
                <a:latin typeface="Comic Sans MS" pitchFamily="66" charset="0"/>
              </a:rPr>
              <a:t>2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, food, waste, &amp; water </a:t>
            </a:r>
            <a:r>
              <a:rPr lang="en-GB" sz="2800" u="sng">
                <a:solidFill>
                  <a:srgbClr val="010066"/>
                </a:solidFill>
                <a:latin typeface="Comic Sans MS" pitchFamily="66" charset="0"/>
              </a:rPr>
              <a:t>diffuse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 through walls &amp; are exchanged with body cells.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6200" y="3352800"/>
            <a:ext cx="5029200" cy="18161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</a:pP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*Exchange of materials          (H</a:t>
            </a:r>
            <a:r>
              <a:rPr lang="en-GB" sz="2800" baseline="-25000">
                <a:solidFill>
                  <a:srgbClr val="010066"/>
                </a:solidFill>
                <a:latin typeface="Comic Sans MS" pitchFamily="66" charset="0"/>
              </a:rPr>
              <a:t>2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O, O</a:t>
            </a:r>
            <a:r>
              <a:rPr lang="en-GB" sz="2800" baseline="-25000">
                <a:solidFill>
                  <a:srgbClr val="010066"/>
                </a:solidFill>
                <a:latin typeface="Comic Sans MS" pitchFamily="66" charset="0"/>
              </a:rPr>
              <a:t>2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, nutrients, waste) </a:t>
            </a:r>
            <a:r>
              <a:rPr lang="en-GB" sz="2800" b="1" u="sng">
                <a:solidFill>
                  <a:srgbClr val="010066"/>
                </a:solidFill>
                <a:latin typeface="Comic Sans MS" pitchFamily="66" charset="0"/>
              </a:rPr>
              <a:t>ONLY</a:t>
            </a:r>
            <a:r>
              <a:rPr lang="en-GB" sz="2800">
                <a:solidFill>
                  <a:srgbClr val="010066"/>
                </a:solidFill>
                <a:latin typeface="Comic Sans MS" pitchFamily="66" charset="0"/>
              </a:rPr>
              <a:t> OCCURS IN CAPILLARIES.</a:t>
            </a:r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 rot="-387529">
            <a:off x="6948488" y="2420938"/>
            <a:ext cx="342900" cy="503237"/>
          </a:xfrm>
          <a:custGeom>
            <a:avLst/>
            <a:gdLst>
              <a:gd name="T0" fmla="*/ 0 w 125"/>
              <a:gd name="T1" fmla="*/ 2147483647 h 251"/>
              <a:gd name="T2" fmla="*/ 2147483647 w 125"/>
              <a:gd name="T3" fmla="*/ 2147483647 h 251"/>
              <a:gd name="T4" fmla="*/ 2147483647 w 125"/>
              <a:gd name="T5" fmla="*/ 2147483647 h 251"/>
              <a:gd name="T6" fmla="*/ 2147483647 w 125"/>
              <a:gd name="T7" fmla="*/ 0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51"/>
              <a:gd name="T14" fmla="*/ 125 w 125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51">
                <a:moveTo>
                  <a:pt x="0" y="251"/>
                </a:moveTo>
                <a:cubicBezTo>
                  <a:pt x="26" y="175"/>
                  <a:pt x="0" y="193"/>
                  <a:pt x="55" y="175"/>
                </a:cubicBezTo>
                <a:cubicBezTo>
                  <a:pt x="77" y="160"/>
                  <a:pt x="125" y="157"/>
                  <a:pt x="120" y="131"/>
                </a:cubicBezTo>
                <a:cubicBezTo>
                  <a:pt x="111" y="89"/>
                  <a:pt x="87" y="42"/>
                  <a:pt x="8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 rot="-1635144">
            <a:off x="7167563" y="2079625"/>
            <a:ext cx="576262" cy="503238"/>
          </a:xfrm>
          <a:custGeom>
            <a:avLst/>
            <a:gdLst>
              <a:gd name="T0" fmla="*/ 0 w 197"/>
              <a:gd name="T1" fmla="*/ 2147483647 h 192"/>
              <a:gd name="T2" fmla="*/ 2147483647 w 197"/>
              <a:gd name="T3" fmla="*/ 2147483647 h 192"/>
              <a:gd name="T4" fmla="*/ 2147483647 w 197"/>
              <a:gd name="T5" fmla="*/ 2147483647 h 192"/>
              <a:gd name="T6" fmla="*/ 2147483647 w 197"/>
              <a:gd name="T7" fmla="*/ 2147483647 h 192"/>
              <a:gd name="T8" fmla="*/ 2147483647 w 197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92"/>
              <a:gd name="T17" fmla="*/ 197 w 197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92">
                <a:moveTo>
                  <a:pt x="0" y="17"/>
                </a:moveTo>
                <a:cubicBezTo>
                  <a:pt x="50" y="0"/>
                  <a:pt x="93" y="12"/>
                  <a:pt x="142" y="28"/>
                </a:cubicBezTo>
                <a:cubicBezTo>
                  <a:pt x="146" y="39"/>
                  <a:pt x="154" y="49"/>
                  <a:pt x="153" y="61"/>
                </a:cubicBezTo>
                <a:cubicBezTo>
                  <a:pt x="150" y="84"/>
                  <a:pt x="131" y="126"/>
                  <a:pt x="131" y="126"/>
                </a:cubicBezTo>
                <a:cubicBezTo>
                  <a:pt x="150" y="183"/>
                  <a:pt x="157" y="152"/>
                  <a:pt x="197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81933" grpId="0"/>
      <p:bldP spid="81934" grpId="0" animBg="1"/>
      <p:bldP spid="54295" grpId="0" animBg="1"/>
      <p:bldP spid="54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42_09BloodVessels_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03263"/>
            <a:ext cx="60960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228600" y="101600"/>
            <a:ext cx="952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Lucida Bright"/>
              </a:rPr>
              <a:t>Relationship between arteries, veins, &amp; capillaries:</a:t>
            </a:r>
            <a:endParaRPr lang="en-US" sz="32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675" y="762000"/>
            <a:ext cx="2981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Blood always travels</a:t>
            </a:r>
          </a:p>
          <a:p>
            <a:r>
              <a:rPr lang="en-US" sz="2200"/>
              <a:t>from the heart through</a:t>
            </a:r>
          </a:p>
          <a:p>
            <a:r>
              <a:rPr lang="en-US" sz="2200"/>
              <a:t>vessels in this order: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00050" y="20574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0211C"/>
                </a:solidFill>
              </a:rPr>
              <a:t>1. ARTERY</a:t>
            </a:r>
            <a:endParaRPr lang="en-US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0050" y="2895600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0211C"/>
                </a:solidFill>
              </a:rPr>
              <a:t>2. CAPILLARY</a:t>
            </a:r>
            <a:endParaRPr lang="en-US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0050" y="37338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0211C"/>
                </a:solidFill>
              </a:rPr>
              <a:t>3. VEIN</a:t>
            </a:r>
            <a:endParaRPr lang="en-US" sz="16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441960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/>
              <a:t>* The veins then carry it back to the heart.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429000" y="4648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D0211C"/>
                </a:solidFill>
              </a:rPr>
              <a:t>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851525" y="46545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D0211C"/>
                </a:solidFill>
              </a:rPr>
              <a:t>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137525" y="45021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D0211C"/>
                </a:solidFill>
              </a:rPr>
              <a:t>3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38250" y="2514600"/>
            <a:ext cx="3222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sym typeface="Symbol" pitchFamily="18" charset="2"/>
              </a:rPr>
              <a:t>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238250" y="3352800"/>
            <a:ext cx="3540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sym typeface="Symbol" pitchFamily="18" charset="2"/>
              </a:rPr>
              <a:t></a:t>
            </a:r>
            <a:endParaRPr lang="en-US"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pill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2009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artery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600200" y="2590800"/>
            <a:ext cx="73025" cy="1287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010400" y="2133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vein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7391400" y="2590800"/>
            <a:ext cx="73025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 flipV="1">
            <a:off x="6019800" y="4114800"/>
            <a:ext cx="784225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011863" y="4724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capillaries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Comic Sans MS" pitchFamily="66" charset="0"/>
              </a:rPr>
              <a:t>body cell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rot="1360100" flipV="1">
            <a:off x="2601913" y="4513263"/>
            <a:ext cx="898525" cy="995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  <a:latin typeface="Lucida Bright"/>
              </a:rPr>
              <a:t>Every body cell is within 2 cells of a capillary.</a:t>
            </a:r>
            <a:r>
              <a:rPr lang="en-GB" sz="3200" b="1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143000" y="838200"/>
            <a:ext cx="8839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solidFill>
                  <a:srgbClr val="CC0099"/>
                </a:solidFill>
                <a:latin typeface="Comic Sans MS" pitchFamily="28" charset="0"/>
                <a:ea typeface="ＭＳ Ｐゴシック" pitchFamily="28" charset="-128"/>
                <a:cs typeface="+mn-cs"/>
              </a:rPr>
              <a:t>(A network of capillaries is known as a </a:t>
            </a:r>
            <a:r>
              <a:rPr lang="en-GB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8" charset="0"/>
                <a:ea typeface="ＭＳ Ｐゴシック" pitchFamily="28" charset="-128"/>
                <a:cs typeface="+mn-cs"/>
              </a:rPr>
              <a:t>capillary bed</a:t>
            </a:r>
            <a:r>
              <a:rPr lang="en-GB" sz="2200" dirty="0">
                <a:solidFill>
                  <a:srgbClr val="CC0099"/>
                </a:solidFill>
                <a:ea typeface="ＭＳ Ｐゴシック" pitchFamily="28" charset="-128"/>
                <a:cs typeface="+mn-cs"/>
              </a:rPr>
              <a:t>.)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rot="-327939" flipH="1" flipV="1">
            <a:off x="4187825" y="3965575"/>
            <a:ext cx="2325688" cy="835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763713" y="5805488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209800" y="1676400"/>
            <a:ext cx="495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Bookman Old Style" pitchFamily="18" charset="0"/>
              </a:rPr>
              <a:t>* Blood always flows from </a:t>
            </a:r>
            <a:r>
              <a:rPr lang="en-US" b="1" i="1" u="sng">
                <a:latin typeface="Bookman Old Style" pitchFamily="18" charset="0"/>
              </a:rPr>
              <a:t>artery</a:t>
            </a:r>
            <a:r>
              <a:rPr lang="en-US" b="1" i="1">
                <a:latin typeface="Bookman Old Style" pitchFamily="18" charset="0"/>
              </a:rPr>
              <a:t> to </a:t>
            </a:r>
            <a:r>
              <a:rPr lang="en-US" b="1" i="1" u="sng">
                <a:latin typeface="Bookman Old Style" pitchFamily="18" charset="0"/>
              </a:rPr>
              <a:t>capillary</a:t>
            </a:r>
            <a:r>
              <a:rPr lang="en-US" b="1" i="1">
                <a:latin typeface="Bookman Old Style" pitchFamily="18" charset="0"/>
              </a:rPr>
              <a:t> to </a:t>
            </a:r>
            <a:r>
              <a:rPr lang="en-US" b="1" i="1" u="sng">
                <a:latin typeface="Bookman Old Style" pitchFamily="18" charset="0"/>
              </a:rPr>
              <a:t>vein</a:t>
            </a:r>
            <a:r>
              <a:rPr lang="en-US" b="1" i="1">
                <a:latin typeface="Bookman Old Style" pitchFamily="18" charset="0"/>
              </a:rPr>
              <a:t>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 animBg="1"/>
      <p:bldP spid="55301" grpId="0"/>
      <p:bldP spid="55302" grpId="0" animBg="1"/>
      <p:bldP spid="55303" grpId="0" animBg="1"/>
      <p:bldP spid="55304" grpId="0"/>
      <p:bldP spid="55305" grpId="0"/>
      <p:bldP spid="55306" grpId="0" animBg="1"/>
      <p:bldP spid="55309" grpId="0" animBg="1"/>
      <p:bldP spid="83983" grpId="0" animBg="1"/>
      <p:bldP spid="83983" grpId="1" animBg="1"/>
      <p:bldP spid="839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42_14FluidExchange_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238" y="533400"/>
            <a:ext cx="78787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0" y="327660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Red blood cells travel single file</a:t>
            </a:r>
          </a:p>
          <a:p>
            <a:r>
              <a:rPr lang="en-US" sz="2800"/>
              <a:t>through capillaries.</a:t>
            </a: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 flipV="1">
            <a:off x="1752600" y="23622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l;':Applications:Microsoft Office 2004:Templates:Presentations:Designs:Slide</Template>
  <TotalTime>2333</TotalTime>
  <Words>613</Words>
  <Application>Microsoft Office PowerPoint</Application>
  <PresentationFormat>On-screen Show (4:3)</PresentationFormat>
  <Paragraphs>121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ＭＳ Ｐゴシック</vt:lpstr>
      <vt:lpstr>Calibri</vt:lpstr>
      <vt:lpstr>Tahoma</vt:lpstr>
      <vt:lpstr>Wingdings</vt:lpstr>
      <vt:lpstr>Lucida Bright</vt:lpstr>
      <vt:lpstr>Comic Sans MS</vt:lpstr>
      <vt:lpstr>Verdana</vt:lpstr>
      <vt:lpstr>Symbol</vt:lpstr>
      <vt:lpstr>Bookman Old Style</vt:lpstr>
      <vt:lpstr>Times New Roman</vt:lpstr>
      <vt:lpstr>Default Design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What is the #1 cause of death in the U.S.?</vt:lpstr>
      <vt:lpstr>Slide 18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 Fuller</dc:creator>
  <cp:lastModifiedBy>Information Services</cp:lastModifiedBy>
  <cp:revision>199</cp:revision>
  <dcterms:created xsi:type="dcterms:W3CDTF">2007-03-12T15:39:52Z</dcterms:created>
  <dcterms:modified xsi:type="dcterms:W3CDTF">2013-04-30T14:32:22Z</dcterms:modified>
</cp:coreProperties>
</file>